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1" r:id="rId2"/>
  </p:sldMasterIdLst>
  <p:notesMasterIdLst>
    <p:notesMasterId r:id="rId24"/>
  </p:notesMasterIdLst>
  <p:handoutMasterIdLst>
    <p:handoutMasterId r:id="rId25"/>
  </p:handoutMasterIdLst>
  <p:sldIdLst>
    <p:sldId id="256" r:id="rId3"/>
    <p:sldId id="418" r:id="rId4"/>
    <p:sldId id="257" r:id="rId5"/>
    <p:sldId id="8360" r:id="rId6"/>
    <p:sldId id="8361" r:id="rId7"/>
    <p:sldId id="2076137469" r:id="rId8"/>
    <p:sldId id="258" r:id="rId9"/>
    <p:sldId id="308" r:id="rId10"/>
    <p:sldId id="2004" r:id="rId11"/>
    <p:sldId id="2005" r:id="rId12"/>
    <p:sldId id="8362" r:id="rId13"/>
    <p:sldId id="299" r:id="rId14"/>
    <p:sldId id="2076137470" r:id="rId15"/>
    <p:sldId id="309" r:id="rId16"/>
    <p:sldId id="3164" r:id="rId17"/>
    <p:sldId id="8372" r:id="rId18"/>
    <p:sldId id="3169" r:id="rId19"/>
    <p:sldId id="3210" r:id="rId20"/>
    <p:sldId id="3211" r:id="rId21"/>
    <p:sldId id="424" r:id="rId22"/>
    <p:sldId id="213480463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7C8"/>
    <a:srgbClr val="BABBBC"/>
    <a:srgbClr val="FFFFFF"/>
    <a:srgbClr val="0358A4"/>
    <a:srgbClr val="27AB53"/>
    <a:srgbClr val="46D577"/>
    <a:srgbClr val="CCC700"/>
    <a:srgbClr val="EDE600"/>
    <a:srgbClr val="008CE2"/>
    <a:srgbClr val="1A1F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92" autoAdjust="0"/>
    <p:restoredTop sz="67891" autoAdjust="0"/>
  </p:normalViewPr>
  <p:slideViewPr>
    <p:cSldViewPr snapToGrid="0" showGuides="1">
      <p:cViewPr varScale="1">
        <p:scale>
          <a:sx n="85" d="100"/>
          <a:sy n="85" d="100"/>
        </p:scale>
        <p:origin x="2144" y="160"/>
      </p:cViewPr>
      <p:guideLst>
        <p:guide orient="horz" pos="2160"/>
        <p:guide pos="3840"/>
      </p:guideLst>
    </p:cSldViewPr>
  </p:slideViewPr>
  <p:outlineViewPr>
    <p:cViewPr>
      <p:scale>
        <a:sx n="33" d="100"/>
        <a:sy n="33" d="100"/>
      </p:scale>
      <p:origin x="0" y="-20997"/>
    </p:cViewPr>
  </p:outlin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85" d="100"/>
          <a:sy n="85" d="100"/>
        </p:scale>
        <p:origin x="2055" y="6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18/5/colors/Iconchunking_neutralicon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40582DDE-ACC0-4418-997E-C052C6E4BCF4}" type="doc">
      <dgm:prSet loTypeId="urn:microsoft.com/office/officeart/2018/2/layout/IconVerticalSolidList" loCatId="icon" qsTypeId="urn:microsoft.com/office/officeart/2005/8/quickstyle/simple1" qsCatId="simple" csTypeId="urn:microsoft.com/office/officeart/2018/5/colors/Iconchunking_neutralicontext_accent0_3" csCatId="mainScheme" phldr="1"/>
      <dgm:spPr/>
      <dgm:t>
        <a:bodyPr/>
        <a:lstStyle/>
        <a:p>
          <a:endParaRPr lang="en-US"/>
        </a:p>
      </dgm:t>
    </dgm:pt>
    <dgm:pt modelId="{E0CFA0C9-4B79-42C9-BDFD-D438E3D66142}">
      <dgm:prSet/>
      <dgm:spPr/>
      <dgm:t>
        <a:bodyPr/>
        <a:lstStyle/>
        <a:p>
          <a:r>
            <a:rPr lang="en-US"/>
            <a:t>Stream processing is where you continuously incorporate new data and compute results</a:t>
          </a:r>
        </a:p>
      </dgm:t>
    </dgm:pt>
    <dgm:pt modelId="{F5F4049F-C552-43B4-BA8B-16FA24075B45}" type="parTrans" cxnId="{ECA03CA5-4E19-4CCC-A21E-ED12B462E88B}">
      <dgm:prSet/>
      <dgm:spPr/>
      <dgm:t>
        <a:bodyPr/>
        <a:lstStyle/>
        <a:p>
          <a:endParaRPr lang="en-US"/>
        </a:p>
      </dgm:t>
    </dgm:pt>
    <dgm:pt modelId="{417C0A47-ECBB-477C-B324-E8A71A908FF0}" type="sibTrans" cxnId="{ECA03CA5-4E19-4CCC-A21E-ED12B462E88B}">
      <dgm:prSet/>
      <dgm:spPr/>
      <dgm:t>
        <a:bodyPr/>
        <a:lstStyle/>
        <a:p>
          <a:endParaRPr lang="en-US"/>
        </a:p>
      </dgm:t>
    </dgm:pt>
    <dgm:pt modelId="{F58A00D6-797E-4388-9203-220E2A05E0E4}">
      <dgm:prSet/>
      <dgm:spPr/>
      <dgm:t>
        <a:bodyPr/>
        <a:lstStyle/>
        <a:p>
          <a:r>
            <a:rPr lang="en-US"/>
            <a:t>Streaming data comes in faster than it can be consumed</a:t>
          </a:r>
        </a:p>
      </dgm:t>
    </dgm:pt>
    <dgm:pt modelId="{036946B3-14EE-4276-BD0A-FDC63DA9FC73}" type="parTrans" cxnId="{D97BA6A0-C846-4AFC-AABC-D179C5AF5E79}">
      <dgm:prSet/>
      <dgm:spPr/>
      <dgm:t>
        <a:bodyPr/>
        <a:lstStyle/>
        <a:p>
          <a:endParaRPr lang="en-US"/>
        </a:p>
      </dgm:t>
    </dgm:pt>
    <dgm:pt modelId="{BF68E027-EE54-40B8-82AB-64A3DE073A8C}" type="sibTrans" cxnId="{D97BA6A0-C846-4AFC-AABC-D179C5AF5E79}">
      <dgm:prSet/>
      <dgm:spPr/>
      <dgm:t>
        <a:bodyPr/>
        <a:lstStyle/>
        <a:p>
          <a:endParaRPr lang="en-US"/>
        </a:p>
      </dgm:t>
    </dgm:pt>
    <dgm:pt modelId="{DE83FBA0-8B9B-4A99-AA18-AB8D6C555B65}">
      <dgm:prSet/>
      <dgm:spPr/>
      <dgm:t>
        <a:bodyPr/>
        <a:lstStyle/>
        <a:p>
          <a:r>
            <a:rPr lang="en-US"/>
            <a:t>Stream of data is treated as a table to which data is continuously appended</a:t>
          </a:r>
        </a:p>
      </dgm:t>
    </dgm:pt>
    <dgm:pt modelId="{E1F56782-B11C-40B5-8BB2-E8DF70FCBE99}" type="parTrans" cxnId="{6E11E605-5553-43A9-8FBD-5DFFC37646E7}">
      <dgm:prSet/>
      <dgm:spPr/>
      <dgm:t>
        <a:bodyPr/>
        <a:lstStyle/>
        <a:p>
          <a:endParaRPr lang="en-US"/>
        </a:p>
      </dgm:t>
    </dgm:pt>
    <dgm:pt modelId="{BE2ABA15-BDE0-47C4-8B70-18A9EB0259C7}" type="sibTrans" cxnId="{6E11E605-5553-43A9-8FBD-5DFFC37646E7}">
      <dgm:prSet/>
      <dgm:spPr/>
      <dgm:t>
        <a:bodyPr/>
        <a:lstStyle/>
        <a:p>
          <a:endParaRPr lang="en-US"/>
        </a:p>
      </dgm:t>
    </dgm:pt>
    <dgm:pt modelId="{A47CD9AC-F256-4177-A34E-B101DCCDE6EA}">
      <dgm:prSet/>
      <dgm:spPr/>
      <dgm:t>
        <a:bodyPr/>
        <a:lstStyle/>
        <a:p>
          <a:r>
            <a:rPr lang="en-US"/>
            <a:t>Data is typically not ordered in any way</a:t>
          </a:r>
        </a:p>
      </dgm:t>
    </dgm:pt>
    <dgm:pt modelId="{A63A3651-12B2-4BD4-B6BB-4A8517ED698B}" type="parTrans" cxnId="{7CC6C678-F942-4E9B-9339-A2D5774E340F}">
      <dgm:prSet/>
      <dgm:spPr/>
      <dgm:t>
        <a:bodyPr/>
        <a:lstStyle/>
        <a:p>
          <a:endParaRPr lang="en-US"/>
        </a:p>
      </dgm:t>
    </dgm:pt>
    <dgm:pt modelId="{6491B225-4401-4A57-A8AD-3EB0CE1B3A68}" type="sibTrans" cxnId="{7CC6C678-F942-4E9B-9339-A2D5774E340F}">
      <dgm:prSet/>
      <dgm:spPr/>
      <dgm:t>
        <a:bodyPr/>
        <a:lstStyle/>
        <a:p>
          <a:endParaRPr lang="en-US"/>
        </a:p>
      </dgm:t>
    </dgm:pt>
    <dgm:pt modelId="{94C19DAB-7AE9-4134-BA18-9171E4708F39}" type="pres">
      <dgm:prSet presAssocID="{40582DDE-ACC0-4418-997E-C052C6E4BCF4}" presName="root" presStyleCnt="0">
        <dgm:presLayoutVars>
          <dgm:dir/>
          <dgm:resizeHandles val="exact"/>
        </dgm:presLayoutVars>
      </dgm:prSet>
      <dgm:spPr/>
    </dgm:pt>
    <dgm:pt modelId="{33E2C100-1555-4C4A-A980-B4924945D453}" type="pres">
      <dgm:prSet presAssocID="{E0CFA0C9-4B79-42C9-BDFD-D438E3D66142}" presName="compNode" presStyleCnt="0"/>
      <dgm:spPr/>
    </dgm:pt>
    <dgm:pt modelId="{00181C96-314B-42D2-AF37-E762F59B43F5}" type="pres">
      <dgm:prSet presAssocID="{E0CFA0C9-4B79-42C9-BDFD-D438E3D66142}" presName="bgRect" presStyleLbl="bgShp" presStyleIdx="0" presStyleCnt="4"/>
      <dgm:spPr/>
    </dgm:pt>
    <dgm:pt modelId="{DEBE8A6C-0991-4BC5-88C2-8B108AFEBECB}" type="pres">
      <dgm:prSet presAssocID="{E0CFA0C9-4B79-42C9-BDFD-D438E3D6614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CD60FDF4-2BEE-4B8B-B501-E618E74B83DD}" type="pres">
      <dgm:prSet presAssocID="{E0CFA0C9-4B79-42C9-BDFD-D438E3D66142}" presName="spaceRect" presStyleCnt="0"/>
      <dgm:spPr/>
    </dgm:pt>
    <dgm:pt modelId="{382948CE-4046-4EA0-9270-2248EA15745E}" type="pres">
      <dgm:prSet presAssocID="{E0CFA0C9-4B79-42C9-BDFD-D438E3D66142}" presName="parTx" presStyleLbl="revTx" presStyleIdx="0" presStyleCnt="4">
        <dgm:presLayoutVars>
          <dgm:chMax val="0"/>
          <dgm:chPref val="0"/>
        </dgm:presLayoutVars>
      </dgm:prSet>
      <dgm:spPr/>
    </dgm:pt>
    <dgm:pt modelId="{06CC8CD4-3BB2-4855-86FE-9774F91313DB}" type="pres">
      <dgm:prSet presAssocID="{417C0A47-ECBB-477C-B324-E8A71A908FF0}" presName="sibTrans" presStyleCnt="0"/>
      <dgm:spPr/>
    </dgm:pt>
    <dgm:pt modelId="{9715A8F0-1753-4241-95A3-D60967848675}" type="pres">
      <dgm:prSet presAssocID="{F58A00D6-797E-4388-9203-220E2A05E0E4}" presName="compNode" presStyleCnt="0"/>
      <dgm:spPr/>
    </dgm:pt>
    <dgm:pt modelId="{C30D8EBF-3075-49B4-91B6-B9E63FC53CA7}" type="pres">
      <dgm:prSet presAssocID="{F58A00D6-797E-4388-9203-220E2A05E0E4}" presName="bgRect" presStyleLbl="bgShp" presStyleIdx="1" presStyleCnt="4"/>
      <dgm:spPr/>
    </dgm:pt>
    <dgm:pt modelId="{413A72D4-E67F-4E09-9E58-D89544BDD432}" type="pres">
      <dgm:prSet presAssocID="{F58A00D6-797E-4388-9203-220E2A05E0E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Computing"/>
        </a:ext>
      </dgm:extLst>
    </dgm:pt>
    <dgm:pt modelId="{9A2595D2-89EA-4688-9E34-75BE242C32D1}" type="pres">
      <dgm:prSet presAssocID="{F58A00D6-797E-4388-9203-220E2A05E0E4}" presName="spaceRect" presStyleCnt="0"/>
      <dgm:spPr/>
    </dgm:pt>
    <dgm:pt modelId="{95D6B17D-34FD-432B-BA28-D35ED505FFE5}" type="pres">
      <dgm:prSet presAssocID="{F58A00D6-797E-4388-9203-220E2A05E0E4}" presName="parTx" presStyleLbl="revTx" presStyleIdx="1" presStyleCnt="4">
        <dgm:presLayoutVars>
          <dgm:chMax val="0"/>
          <dgm:chPref val="0"/>
        </dgm:presLayoutVars>
      </dgm:prSet>
      <dgm:spPr/>
    </dgm:pt>
    <dgm:pt modelId="{37EAFC51-B2C0-44CF-BC66-D1A5690E8517}" type="pres">
      <dgm:prSet presAssocID="{BF68E027-EE54-40B8-82AB-64A3DE073A8C}" presName="sibTrans" presStyleCnt="0"/>
      <dgm:spPr/>
    </dgm:pt>
    <dgm:pt modelId="{F450E584-CED0-4E6E-95E2-C90DA125C8F2}" type="pres">
      <dgm:prSet presAssocID="{DE83FBA0-8B9B-4A99-AA18-AB8D6C555B65}" presName="compNode" presStyleCnt="0"/>
      <dgm:spPr/>
    </dgm:pt>
    <dgm:pt modelId="{6EA26430-106C-420F-8F53-8A2C7A07C3AD}" type="pres">
      <dgm:prSet presAssocID="{DE83FBA0-8B9B-4A99-AA18-AB8D6C555B65}" presName="bgRect" presStyleLbl="bgShp" presStyleIdx="2" presStyleCnt="4"/>
      <dgm:spPr/>
    </dgm:pt>
    <dgm:pt modelId="{8FC83393-D87F-4FD3-9CE4-DEB927AA88CD}" type="pres">
      <dgm:prSet presAssocID="{DE83FBA0-8B9B-4A99-AA18-AB8D6C555B6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DB9BFF53-2501-4EB0-8853-73907FC65417}" type="pres">
      <dgm:prSet presAssocID="{DE83FBA0-8B9B-4A99-AA18-AB8D6C555B65}" presName="spaceRect" presStyleCnt="0"/>
      <dgm:spPr/>
    </dgm:pt>
    <dgm:pt modelId="{82D345D4-5C21-46F7-A118-CD4E1EEDD87A}" type="pres">
      <dgm:prSet presAssocID="{DE83FBA0-8B9B-4A99-AA18-AB8D6C555B65}" presName="parTx" presStyleLbl="revTx" presStyleIdx="2" presStyleCnt="4">
        <dgm:presLayoutVars>
          <dgm:chMax val="0"/>
          <dgm:chPref val="0"/>
        </dgm:presLayoutVars>
      </dgm:prSet>
      <dgm:spPr/>
    </dgm:pt>
    <dgm:pt modelId="{D829FC49-3FA1-4306-A11F-4986C20486B6}" type="pres">
      <dgm:prSet presAssocID="{BE2ABA15-BDE0-47C4-8B70-18A9EB0259C7}" presName="sibTrans" presStyleCnt="0"/>
      <dgm:spPr/>
    </dgm:pt>
    <dgm:pt modelId="{3493D94F-9FE1-48BC-8F8A-718D8A73711F}" type="pres">
      <dgm:prSet presAssocID="{A47CD9AC-F256-4177-A34E-B101DCCDE6EA}" presName="compNode" presStyleCnt="0"/>
      <dgm:spPr/>
    </dgm:pt>
    <dgm:pt modelId="{C0817EFF-DAEE-48AB-A6EE-42991A493CA7}" type="pres">
      <dgm:prSet presAssocID="{A47CD9AC-F256-4177-A34E-B101DCCDE6EA}" presName="bgRect" presStyleLbl="bgShp" presStyleIdx="3" presStyleCnt="4"/>
      <dgm:spPr/>
    </dgm:pt>
    <dgm:pt modelId="{A01C7FC6-21E9-49C6-8BBF-5B6E619AF2F8}" type="pres">
      <dgm:prSet presAssocID="{A47CD9AC-F256-4177-A34E-B101DCCDE6E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laybook"/>
        </a:ext>
      </dgm:extLst>
    </dgm:pt>
    <dgm:pt modelId="{9C100262-9C8F-4F12-92A4-9F0894836DC6}" type="pres">
      <dgm:prSet presAssocID="{A47CD9AC-F256-4177-A34E-B101DCCDE6EA}" presName="spaceRect" presStyleCnt="0"/>
      <dgm:spPr/>
    </dgm:pt>
    <dgm:pt modelId="{30289F28-29D7-470A-A6F1-F6CE5E3D872E}" type="pres">
      <dgm:prSet presAssocID="{A47CD9AC-F256-4177-A34E-B101DCCDE6EA}" presName="parTx" presStyleLbl="revTx" presStyleIdx="3" presStyleCnt="4">
        <dgm:presLayoutVars>
          <dgm:chMax val="0"/>
          <dgm:chPref val="0"/>
        </dgm:presLayoutVars>
      </dgm:prSet>
      <dgm:spPr/>
    </dgm:pt>
  </dgm:ptLst>
  <dgm:cxnLst>
    <dgm:cxn modelId="{37960D05-C607-489B-BA23-9991BE5AD0F2}" type="presOf" srcId="{DE83FBA0-8B9B-4A99-AA18-AB8D6C555B65}" destId="{82D345D4-5C21-46F7-A118-CD4E1EEDD87A}" srcOrd="0" destOrd="0" presId="urn:microsoft.com/office/officeart/2018/2/layout/IconVerticalSolidList"/>
    <dgm:cxn modelId="{6E11E605-5553-43A9-8FBD-5DFFC37646E7}" srcId="{40582DDE-ACC0-4418-997E-C052C6E4BCF4}" destId="{DE83FBA0-8B9B-4A99-AA18-AB8D6C555B65}" srcOrd="2" destOrd="0" parTransId="{E1F56782-B11C-40B5-8BB2-E8DF70FCBE99}" sibTransId="{BE2ABA15-BDE0-47C4-8B70-18A9EB0259C7}"/>
    <dgm:cxn modelId="{BF99D51A-EE8D-4BF2-8E42-197143260771}" type="presOf" srcId="{A47CD9AC-F256-4177-A34E-B101DCCDE6EA}" destId="{30289F28-29D7-470A-A6F1-F6CE5E3D872E}" srcOrd="0" destOrd="0" presId="urn:microsoft.com/office/officeart/2018/2/layout/IconVerticalSolidList"/>
    <dgm:cxn modelId="{E6EA1F27-10F4-4F1F-9B50-01260CA3C88D}" type="presOf" srcId="{E0CFA0C9-4B79-42C9-BDFD-D438E3D66142}" destId="{382948CE-4046-4EA0-9270-2248EA15745E}" srcOrd="0" destOrd="0" presId="urn:microsoft.com/office/officeart/2018/2/layout/IconVerticalSolidList"/>
    <dgm:cxn modelId="{7CC6C678-F942-4E9B-9339-A2D5774E340F}" srcId="{40582DDE-ACC0-4418-997E-C052C6E4BCF4}" destId="{A47CD9AC-F256-4177-A34E-B101DCCDE6EA}" srcOrd="3" destOrd="0" parTransId="{A63A3651-12B2-4BD4-B6BB-4A8517ED698B}" sibTransId="{6491B225-4401-4A57-A8AD-3EB0CE1B3A68}"/>
    <dgm:cxn modelId="{D97BA6A0-C846-4AFC-AABC-D179C5AF5E79}" srcId="{40582DDE-ACC0-4418-997E-C052C6E4BCF4}" destId="{F58A00D6-797E-4388-9203-220E2A05E0E4}" srcOrd="1" destOrd="0" parTransId="{036946B3-14EE-4276-BD0A-FDC63DA9FC73}" sibTransId="{BF68E027-EE54-40B8-82AB-64A3DE073A8C}"/>
    <dgm:cxn modelId="{ECA03CA5-4E19-4CCC-A21E-ED12B462E88B}" srcId="{40582DDE-ACC0-4418-997E-C052C6E4BCF4}" destId="{E0CFA0C9-4B79-42C9-BDFD-D438E3D66142}" srcOrd="0" destOrd="0" parTransId="{F5F4049F-C552-43B4-BA8B-16FA24075B45}" sibTransId="{417C0A47-ECBB-477C-B324-E8A71A908FF0}"/>
    <dgm:cxn modelId="{1A8818AF-5448-4D5C-9F54-34B40E5AE261}" type="presOf" srcId="{40582DDE-ACC0-4418-997E-C052C6E4BCF4}" destId="{94C19DAB-7AE9-4134-BA18-9171E4708F39}" srcOrd="0" destOrd="0" presId="urn:microsoft.com/office/officeart/2018/2/layout/IconVerticalSolidList"/>
    <dgm:cxn modelId="{A19F0BF4-CFEE-47C1-A3F2-3833F8082BB4}" type="presOf" srcId="{F58A00D6-797E-4388-9203-220E2A05E0E4}" destId="{95D6B17D-34FD-432B-BA28-D35ED505FFE5}" srcOrd="0" destOrd="0" presId="urn:microsoft.com/office/officeart/2018/2/layout/IconVerticalSolidList"/>
    <dgm:cxn modelId="{25639092-6353-492F-A19C-B93E3DB041C2}" type="presParOf" srcId="{94C19DAB-7AE9-4134-BA18-9171E4708F39}" destId="{33E2C100-1555-4C4A-A980-B4924945D453}" srcOrd="0" destOrd="0" presId="urn:microsoft.com/office/officeart/2018/2/layout/IconVerticalSolidList"/>
    <dgm:cxn modelId="{B97D9F50-470C-43C2-8E70-EAC14E646E83}" type="presParOf" srcId="{33E2C100-1555-4C4A-A980-B4924945D453}" destId="{00181C96-314B-42D2-AF37-E762F59B43F5}" srcOrd="0" destOrd="0" presId="urn:microsoft.com/office/officeart/2018/2/layout/IconVerticalSolidList"/>
    <dgm:cxn modelId="{E1CB2480-7E2C-4DF4-AF08-4F307618F39C}" type="presParOf" srcId="{33E2C100-1555-4C4A-A980-B4924945D453}" destId="{DEBE8A6C-0991-4BC5-88C2-8B108AFEBECB}" srcOrd="1" destOrd="0" presId="urn:microsoft.com/office/officeart/2018/2/layout/IconVerticalSolidList"/>
    <dgm:cxn modelId="{74BE52FB-27BF-490D-A547-F34A34354918}" type="presParOf" srcId="{33E2C100-1555-4C4A-A980-B4924945D453}" destId="{CD60FDF4-2BEE-4B8B-B501-E618E74B83DD}" srcOrd="2" destOrd="0" presId="urn:microsoft.com/office/officeart/2018/2/layout/IconVerticalSolidList"/>
    <dgm:cxn modelId="{23675798-7CD3-44AA-8ABA-649B7DDA9FE0}" type="presParOf" srcId="{33E2C100-1555-4C4A-A980-B4924945D453}" destId="{382948CE-4046-4EA0-9270-2248EA15745E}" srcOrd="3" destOrd="0" presId="urn:microsoft.com/office/officeart/2018/2/layout/IconVerticalSolidList"/>
    <dgm:cxn modelId="{373D9E26-4CC2-4E05-9265-0322F0CA4090}" type="presParOf" srcId="{94C19DAB-7AE9-4134-BA18-9171E4708F39}" destId="{06CC8CD4-3BB2-4855-86FE-9774F91313DB}" srcOrd="1" destOrd="0" presId="urn:microsoft.com/office/officeart/2018/2/layout/IconVerticalSolidList"/>
    <dgm:cxn modelId="{BB4C8B7C-5320-4B16-8404-A12CB0256A7D}" type="presParOf" srcId="{94C19DAB-7AE9-4134-BA18-9171E4708F39}" destId="{9715A8F0-1753-4241-95A3-D60967848675}" srcOrd="2" destOrd="0" presId="urn:microsoft.com/office/officeart/2018/2/layout/IconVerticalSolidList"/>
    <dgm:cxn modelId="{F71C9E32-3052-4BE1-B7FF-F25CB69C1CEB}" type="presParOf" srcId="{9715A8F0-1753-4241-95A3-D60967848675}" destId="{C30D8EBF-3075-49B4-91B6-B9E63FC53CA7}" srcOrd="0" destOrd="0" presId="urn:microsoft.com/office/officeart/2018/2/layout/IconVerticalSolidList"/>
    <dgm:cxn modelId="{F4F73227-657F-4623-AB7D-DA99FA158D9F}" type="presParOf" srcId="{9715A8F0-1753-4241-95A3-D60967848675}" destId="{413A72D4-E67F-4E09-9E58-D89544BDD432}" srcOrd="1" destOrd="0" presId="urn:microsoft.com/office/officeart/2018/2/layout/IconVerticalSolidList"/>
    <dgm:cxn modelId="{A552E500-22EE-41E2-AA7C-FCB050367844}" type="presParOf" srcId="{9715A8F0-1753-4241-95A3-D60967848675}" destId="{9A2595D2-89EA-4688-9E34-75BE242C32D1}" srcOrd="2" destOrd="0" presId="urn:microsoft.com/office/officeart/2018/2/layout/IconVerticalSolidList"/>
    <dgm:cxn modelId="{D7A272FA-454A-4922-B370-F665B1ECD5E6}" type="presParOf" srcId="{9715A8F0-1753-4241-95A3-D60967848675}" destId="{95D6B17D-34FD-432B-BA28-D35ED505FFE5}" srcOrd="3" destOrd="0" presId="urn:microsoft.com/office/officeart/2018/2/layout/IconVerticalSolidList"/>
    <dgm:cxn modelId="{58888A15-9C57-43B6-8F46-9D8D36FF16F4}" type="presParOf" srcId="{94C19DAB-7AE9-4134-BA18-9171E4708F39}" destId="{37EAFC51-B2C0-44CF-BC66-D1A5690E8517}" srcOrd="3" destOrd="0" presId="urn:microsoft.com/office/officeart/2018/2/layout/IconVerticalSolidList"/>
    <dgm:cxn modelId="{5487B753-10E4-4AA3-98A4-0E09D53530EF}" type="presParOf" srcId="{94C19DAB-7AE9-4134-BA18-9171E4708F39}" destId="{F450E584-CED0-4E6E-95E2-C90DA125C8F2}" srcOrd="4" destOrd="0" presId="urn:microsoft.com/office/officeart/2018/2/layout/IconVerticalSolidList"/>
    <dgm:cxn modelId="{FE2A2331-3C8C-49F1-9E58-BA24800B1773}" type="presParOf" srcId="{F450E584-CED0-4E6E-95E2-C90DA125C8F2}" destId="{6EA26430-106C-420F-8F53-8A2C7A07C3AD}" srcOrd="0" destOrd="0" presId="urn:microsoft.com/office/officeart/2018/2/layout/IconVerticalSolidList"/>
    <dgm:cxn modelId="{FBCFB618-1A63-4533-9E88-6C6D3A9A91A4}" type="presParOf" srcId="{F450E584-CED0-4E6E-95E2-C90DA125C8F2}" destId="{8FC83393-D87F-4FD3-9CE4-DEB927AA88CD}" srcOrd="1" destOrd="0" presId="urn:microsoft.com/office/officeart/2018/2/layout/IconVerticalSolidList"/>
    <dgm:cxn modelId="{BC5E9884-D0D8-4262-AD80-A19CAD2F8590}" type="presParOf" srcId="{F450E584-CED0-4E6E-95E2-C90DA125C8F2}" destId="{DB9BFF53-2501-4EB0-8853-73907FC65417}" srcOrd="2" destOrd="0" presId="urn:microsoft.com/office/officeart/2018/2/layout/IconVerticalSolidList"/>
    <dgm:cxn modelId="{AE531313-EA5A-4F55-AC8B-9A12732AE711}" type="presParOf" srcId="{F450E584-CED0-4E6E-95E2-C90DA125C8F2}" destId="{82D345D4-5C21-46F7-A118-CD4E1EEDD87A}" srcOrd="3" destOrd="0" presId="urn:microsoft.com/office/officeart/2018/2/layout/IconVerticalSolidList"/>
    <dgm:cxn modelId="{6E436759-A225-4218-8339-F8CBA5427535}" type="presParOf" srcId="{94C19DAB-7AE9-4134-BA18-9171E4708F39}" destId="{D829FC49-3FA1-4306-A11F-4986C20486B6}" srcOrd="5" destOrd="0" presId="urn:microsoft.com/office/officeart/2018/2/layout/IconVerticalSolidList"/>
    <dgm:cxn modelId="{F3E62F17-04A5-41CA-B479-820B552706EF}" type="presParOf" srcId="{94C19DAB-7AE9-4134-BA18-9171E4708F39}" destId="{3493D94F-9FE1-48BC-8F8A-718D8A73711F}" srcOrd="6" destOrd="0" presId="urn:microsoft.com/office/officeart/2018/2/layout/IconVerticalSolidList"/>
    <dgm:cxn modelId="{61DBA00E-1336-401C-B632-30F419A306C8}" type="presParOf" srcId="{3493D94F-9FE1-48BC-8F8A-718D8A73711F}" destId="{C0817EFF-DAEE-48AB-A6EE-42991A493CA7}" srcOrd="0" destOrd="0" presId="urn:microsoft.com/office/officeart/2018/2/layout/IconVerticalSolidList"/>
    <dgm:cxn modelId="{CD9A25F1-5ED6-4E57-BAFC-C81792672DA7}" type="presParOf" srcId="{3493D94F-9FE1-48BC-8F8A-718D8A73711F}" destId="{A01C7FC6-21E9-49C6-8BBF-5B6E619AF2F8}" srcOrd="1" destOrd="0" presId="urn:microsoft.com/office/officeart/2018/2/layout/IconVerticalSolidList"/>
    <dgm:cxn modelId="{0EE38391-7A68-4904-BF3C-7BF3086380CC}" type="presParOf" srcId="{3493D94F-9FE1-48BC-8F8A-718D8A73711F}" destId="{9C100262-9C8F-4F12-92A4-9F0894836DC6}" srcOrd="2" destOrd="0" presId="urn:microsoft.com/office/officeart/2018/2/layout/IconVerticalSolidList"/>
    <dgm:cxn modelId="{B4002A00-4B81-4EB6-A5F8-F4C30B7AA505}" type="presParOf" srcId="{3493D94F-9FE1-48BC-8F8A-718D8A73711F}" destId="{30289F28-29D7-470A-A6F1-F6CE5E3D872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181C96-314B-42D2-AF37-E762F59B43F5}">
      <dsp:nvSpPr>
        <dsp:cNvPr id="0" name=""/>
        <dsp:cNvSpPr/>
      </dsp:nvSpPr>
      <dsp:spPr>
        <a:xfrm>
          <a:off x="0" y="2284"/>
          <a:ext cx="6264275" cy="1157745"/>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BE8A6C-0991-4BC5-88C2-8B108AFEBECB}">
      <dsp:nvSpPr>
        <dsp:cNvPr id="0" name=""/>
        <dsp:cNvSpPr/>
      </dsp:nvSpPr>
      <dsp:spPr>
        <a:xfrm>
          <a:off x="350218" y="262777"/>
          <a:ext cx="636760" cy="6367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2948CE-4046-4EA0-9270-2248EA15745E}">
      <dsp:nvSpPr>
        <dsp:cNvPr id="0" name=""/>
        <dsp:cNvSpPr/>
      </dsp:nvSpPr>
      <dsp:spPr>
        <a:xfrm>
          <a:off x="1337196" y="2284"/>
          <a:ext cx="4927078" cy="1157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28" tIns="122528" rIns="122528" bIns="122528" numCol="1" spcCol="1270" anchor="ctr" anchorCtr="0">
          <a:noAutofit/>
        </a:bodyPr>
        <a:lstStyle/>
        <a:p>
          <a:pPr marL="0" lvl="0" indent="0" algn="l" defTabSz="933450">
            <a:lnSpc>
              <a:spcPct val="90000"/>
            </a:lnSpc>
            <a:spcBef>
              <a:spcPct val="0"/>
            </a:spcBef>
            <a:spcAft>
              <a:spcPct val="35000"/>
            </a:spcAft>
            <a:buNone/>
          </a:pPr>
          <a:r>
            <a:rPr lang="en-US" sz="2100" kern="1200"/>
            <a:t>Stream processing is where you continuously incorporate new data and compute results</a:t>
          </a:r>
        </a:p>
      </dsp:txBody>
      <dsp:txXfrm>
        <a:off x="1337196" y="2284"/>
        <a:ext cx="4927078" cy="1157745"/>
      </dsp:txXfrm>
    </dsp:sp>
    <dsp:sp modelId="{C30D8EBF-3075-49B4-91B6-B9E63FC53CA7}">
      <dsp:nvSpPr>
        <dsp:cNvPr id="0" name=""/>
        <dsp:cNvSpPr/>
      </dsp:nvSpPr>
      <dsp:spPr>
        <a:xfrm>
          <a:off x="0" y="1449466"/>
          <a:ext cx="6264275" cy="1157745"/>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3A72D4-E67F-4E09-9E58-D89544BDD432}">
      <dsp:nvSpPr>
        <dsp:cNvPr id="0" name=""/>
        <dsp:cNvSpPr/>
      </dsp:nvSpPr>
      <dsp:spPr>
        <a:xfrm>
          <a:off x="350218" y="1709959"/>
          <a:ext cx="636760" cy="6367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D6B17D-34FD-432B-BA28-D35ED505FFE5}">
      <dsp:nvSpPr>
        <dsp:cNvPr id="0" name=""/>
        <dsp:cNvSpPr/>
      </dsp:nvSpPr>
      <dsp:spPr>
        <a:xfrm>
          <a:off x="1337196" y="1449466"/>
          <a:ext cx="4927078" cy="1157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28" tIns="122528" rIns="122528" bIns="122528" numCol="1" spcCol="1270" anchor="ctr" anchorCtr="0">
          <a:noAutofit/>
        </a:bodyPr>
        <a:lstStyle/>
        <a:p>
          <a:pPr marL="0" lvl="0" indent="0" algn="l" defTabSz="933450">
            <a:lnSpc>
              <a:spcPct val="90000"/>
            </a:lnSpc>
            <a:spcBef>
              <a:spcPct val="0"/>
            </a:spcBef>
            <a:spcAft>
              <a:spcPct val="35000"/>
            </a:spcAft>
            <a:buNone/>
          </a:pPr>
          <a:r>
            <a:rPr lang="en-US" sz="2100" kern="1200"/>
            <a:t>Streaming data comes in faster than it can be consumed</a:t>
          </a:r>
        </a:p>
      </dsp:txBody>
      <dsp:txXfrm>
        <a:off x="1337196" y="1449466"/>
        <a:ext cx="4927078" cy="1157745"/>
      </dsp:txXfrm>
    </dsp:sp>
    <dsp:sp modelId="{6EA26430-106C-420F-8F53-8A2C7A07C3AD}">
      <dsp:nvSpPr>
        <dsp:cNvPr id="0" name=""/>
        <dsp:cNvSpPr/>
      </dsp:nvSpPr>
      <dsp:spPr>
        <a:xfrm>
          <a:off x="0" y="2896649"/>
          <a:ext cx="6264275" cy="1157745"/>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C83393-D87F-4FD3-9CE4-DEB927AA88CD}">
      <dsp:nvSpPr>
        <dsp:cNvPr id="0" name=""/>
        <dsp:cNvSpPr/>
      </dsp:nvSpPr>
      <dsp:spPr>
        <a:xfrm>
          <a:off x="350218" y="3157142"/>
          <a:ext cx="636760" cy="6367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D345D4-5C21-46F7-A118-CD4E1EEDD87A}">
      <dsp:nvSpPr>
        <dsp:cNvPr id="0" name=""/>
        <dsp:cNvSpPr/>
      </dsp:nvSpPr>
      <dsp:spPr>
        <a:xfrm>
          <a:off x="1337196" y="2896649"/>
          <a:ext cx="4927078" cy="1157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28" tIns="122528" rIns="122528" bIns="122528" numCol="1" spcCol="1270" anchor="ctr" anchorCtr="0">
          <a:noAutofit/>
        </a:bodyPr>
        <a:lstStyle/>
        <a:p>
          <a:pPr marL="0" lvl="0" indent="0" algn="l" defTabSz="933450">
            <a:lnSpc>
              <a:spcPct val="90000"/>
            </a:lnSpc>
            <a:spcBef>
              <a:spcPct val="0"/>
            </a:spcBef>
            <a:spcAft>
              <a:spcPct val="35000"/>
            </a:spcAft>
            <a:buNone/>
          </a:pPr>
          <a:r>
            <a:rPr lang="en-US" sz="2100" kern="1200"/>
            <a:t>Stream of data is treated as a table to which data is continuously appended</a:t>
          </a:r>
        </a:p>
      </dsp:txBody>
      <dsp:txXfrm>
        <a:off x="1337196" y="2896649"/>
        <a:ext cx="4927078" cy="1157745"/>
      </dsp:txXfrm>
    </dsp:sp>
    <dsp:sp modelId="{C0817EFF-DAEE-48AB-A6EE-42991A493CA7}">
      <dsp:nvSpPr>
        <dsp:cNvPr id="0" name=""/>
        <dsp:cNvSpPr/>
      </dsp:nvSpPr>
      <dsp:spPr>
        <a:xfrm>
          <a:off x="0" y="4343831"/>
          <a:ext cx="6264275" cy="1157745"/>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1C7FC6-21E9-49C6-8BBF-5B6E619AF2F8}">
      <dsp:nvSpPr>
        <dsp:cNvPr id="0" name=""/>
        <dsp:cNvSpPr/>
      </dsp:nvSpPr>
      <dsp:spPr>
        <a:xfrm>
          <a:off x="350218" y="4604324"/>
          <a:ext cx="636760" cy="6367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0289F28-29D7-470A-A6F1-F6CE5E3D872E}">
      <dsp:nvSpPr>
        <dsp:cNvPr id="0" name=""/>
        <dsp:cNvSpPr/>
      </dsp:nvSpPr>
      <dsp:spPr>
        <a:xfrm>
          <a:off x="1337196" y="4343831"/>
          <a:ext cx="4927078" cy="1157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28" tIns="122528" rIns="122528" bIns="122528" numCol="1" spcCol="1270" anchor="ctr" anchorCtr="0">
          <a:noAutofit/>
        </a:bodyPr>
        <a:lstStyle/>
        <a:p>
          <a:pPr marL="0" lvl="0" indent="0" algn="l" defTabSz="933450">
            <a:lnSpc>
              <a:spcPct val="90000"/>
            </a:lnSpc>
            <a:spcBef>
              <a:spcPct val="0"/>
            </a:spcBef>
            <a:spcAft>
              <a:spcPct val="35000"/>
            </a:spcAft>
            <a:buNone/>
          </a:pPr>
          <a:r>
            <a:rPr lang="en-US" sz="2100" kern="1200"/>
            <a:t>Data is typically not ordered in any way</a:t>
          </a:r>
        </a:p>
      </dsp:txBody>
      <dsp:txXfrm>
        <a:off x="1337196" y="4343831"/>
        <a:ext cx="4927078" cy="115774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CE5E28-6D4B-4810-A079-D751FE23C4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E7E4E85-A2D1-4428-85A8-B371B6AEA3A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56BDA5-FBCC-43E1-957B-02AF36889AD5}" type="datetimeFigureOut">
              <a:rPr lang="en-US" smtClean="0"/>
              <a:t>12/2/23</a:t>
            </a:fld>
            <a:endParaRPr lang="en-US"/>
          </a:p>
        </p:txBody>
      </p:sp>
      <p:sp>
        <p:nvSpPr>
          <p:cNvPr id="4" name="Footer Placeholder 3">
            <a:extLst>
              <a:ext uri="{FF2B5EF4-FFF2-40B4-BE49-F238E27FC236}">
                <a16:creationId xmlns:a16="http://schemas.microsoft.com/office/drawing/2014/main" id="{F7709AED-0ECA-4AC2-81B5-8768A3F958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979531E-4E81-41B9-97A8-8F57DA33FD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741FA5-E9CF-49C4-A86E-63E2406CDC57}" type="slidenum">
              <a:rPr lang="en-US" smtClean="0"/>
              <a:t>‹#›</a:t>
            </a:fld>
            <a:endParaRPr lang="en-US"/>
          </a:p>
        </p:txBody>
      </p:sp>
    </p:spTree>
    <p:extLst>
      <p:ext uri="{BB962C8B-B14F-4D97-AF65-F5344CB8AC3E}">
        <p14:creationId xmlns:p14="http://schemas.microsoft.com/office/powerpoint/2010/main" val="2365385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44CDF0-0D54-4AFE-B409-D6358A9BB9A1}" type="datetimeFigureOut">
              <a:rPr lang="en-US" smtClean="0"/>
              <a:t>12/2/23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24C93-78CA-4AF0-9E77-825D60ABA46D}" type="slidenum">
              <a:rPr lang="en-US" smtClean="0"/>
              <a:t>‹#›</a:t>
            </a:fld>
            <a:endParaRPr lang="en-US"/>
          </a:p>
        </p:txBody>
      </p:sp>
    </p:spTree>
    <p:extLst>
      <p:ext uri="{BB962C8B-B14F-4D97-AF65-F5344CB8AC3E}">
        <p14:creationId xmlns:p14="http://schemas.microsoft.com/office/powerpoint/2010/main" val="3628315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stream-analytics-query/stream-analytics-query-language-reference"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docs.microsoft.com/en-us/learn/modules/transform-data-with-azure-stream-analytics/" TargetMode="Externa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docs.microsoft.com/en-us/stream-analytics-query/group-by-azure-stream-analytics" TargetMode="External"/><Relationship Id="rId3" Type="http://schemas.openxmlformats.org/officeDocument/2006/relationships/hyperlink" Target="https://docs.microsoft.com/en-us/stream-analytics-query/tumbling-window-azure-stream-analytics" TargetMode="External"/><Relationship Id="rId7" Type="http://schemas.openxmlformats.org/officeDocument/2006/relationships/hyperlink" Target="https://docs.microsoft.com/en-us/stream-analytics-query/snapshot-window-azure-stream-analytics"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docs.microsoft.com/en-us/stream-analytics-query/session-window-azure-stream-analytics" TargetMode="External"/><Relationship Id="rId5" Type="http://schemas.openxmlformats.org/officeDocument/2006/relationships/hyperlink" Target="https://docs.microsoft.com/en-us/stream-analytics-query/sliding-window-azure-stream-analytics" TargetMode="External"/><Relationship Id="rId10" Type="http://schemas.openxmlformats.org/officeDocument/2006/relationships/hyperlink" Target="https://docs.microsoft.com/en-us/stream-analytics-query/windowing-azure-stream-analytics" TargetMode="External"/><Relationship Id="rId4" Type="http://schemas.openxmlformats.org/officeDocument/2006/relationships/hyperlink" Target="https://docs.microsoft.com/en-us/stream-analytics-query/hopping-window-azure-stream-analytics" TargetMode="External"/><Relationship Id="rId9" Type="http://schemas.openxmlformats.org/officeDocument/2006/relationships/hyperlink" Target="https://docs.microsoft.com/en-us/stream-analytics-query/windows-azure-stream-analytics"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1</a:t>
            </a:fld>
            <a:endParaRPr lang="en-US"/>
          </a:p>
        </p:txBody>
      </p:sp>
    </p:spTree>
    <p:extLst>
      <p:ext uri="{BB962C8B-B14F-4D97-AF65-F5344CB8AC3E}">
        <p14:creationId xmlns:p14="http://schemas.microsoft.com/office/powerpoint/2010/main" val="37643825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12/2/23 11:53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04750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 Azure Serverless platform can now handle </a:t>
            </a:r>
            <a:r>
              <a:rPr lang="en-US" dirty="0" err="1"/>
              <a:t>CloudEvents</a:t>
            </a:r>
            <a:r>
              <a:rPr lang="en-US" dirty="0"/>
              <a:t> as well as emit all Azure platform events in </a:t>
            </a:r>
            <a:r>
              <a:rPr lang="en-US" dirty="0" err="1"/>
              <a:t>CloudEvents</a:t>
            </a:r>
            <a:r>
              <a:rPr lang="en-US" dirty="0"/>
              <a:t> format, natively. We also now support BYO JSON formats with input bindings in addition to continued support for the native Azure format. In facet any permutation of the three is supported, so you can ingest your proprietary event format into Event Grid and react to it with an Azure function, or just as easily fire a Blog Storage event off to nearly every major functions platform available today – and because we convert it on the wire to </a:t>
            </a:r>
            <a:r>
              <a:rPr lang="en-US" dirty="0" err="1"/>
              <a:t>CloudEvents</a:t>
            </a:r>
            <a:r>
              <a:rPr lang="en-US" dirty="0"/>
              <a:t> format, you have a native, uniform experience wherever you are.</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12/2/23 11:53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857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There are several services available for real-time analytics and streaming processing on Azure. Regardless of the technology used, they all work with three distinct components: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Producers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u="none" strike="noStrike" kern="1200" dirty="0">
                <a:solidFill>
                  <a:schemeClr val="tx1"/>
                </a:solidFill>
                <a:effectLst/>
                <a:latin typeface="Segoe UI Light" pitchFamily="34" charset="0"/>
                <a:ea typeface="+mn-ea"/>
                <a:cs typeface="+mn-cs"/>
              </a:rPr>
              <a:t>-   Event Processors</a:t>
            </a:r>
          </a:p>
          <a:p>
            <a:pPr marL="171450" marR="0" indent="-171450" algn="l" defTabSz="761787" rtl="0" eaLnBrk="1" fontAlgn="auto" latinLnBrk="0" hangingPunct="1">
              <a:lnSpc>
                <a:spcPct val="100000"/>
              </a:lnSpc>
              <a:spcBef>
                <a:spcPts val="0"/>
              </a:spcBef>
              <a:spcAft>
                <a:spcPts val="0"/>
              </a:spcAft>
              <a:buClrTx/>
              <a:buSzTx/>
              <a:buFontTx/>
              <a:buChar char="-"/>
              <a:tabLst/>
              <a:defRPr/>
            </a:pPr>
            <a:r>
              <a:rPr lang="en-GB" sz="800" b="0" i="0" u="none" strike="noStrike" kern="1200" dirty="0">
                <a:solidFill>
                  <a:schemeClr val="tx1"/>
                </a:solidFill>
                <a:effectLst/>
                <a:latin typeface="Segoe UI Light" pitchFamily="34" charset="0"/>
                <a:ea typeface="+mn-ea"/>
                <a:cs typeface="+mn-cs"/>
              </a:rPr>
              <a:t>Event Consumers</a:t>
            </a:r>
          </a:p>
          <a:p>
            <a:pPr marL="171450" marR="0" indent="-171450" algn="l" defTabSz="761787" rtl="0" eaLnBrk="1" fontAlgn="auto" latinLnBrk="0" hangingPunct="1">
              <a:lnSpc>
                <a:spcPct val="100000"/>
              </a:lnSpc>
              <a:spcBef>
                <a:spcPts val="0"/>
              </a:spcBef>
              <a:spcAft>
                <a:spcPts val="0"/>
              </a:spcAft>
              <a:buClrTx/>
              <a:buSzTx/>
              <a:buFontTx/>
              <a:buChar char="-"/>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GB" sz="800" b="0" i="0" u="none" strike="noStrike" kern="1200" dirty="0">
                <a:solidFill>
                  <a:schemeClr val="tx1"/>
                </a:solidFill>
                <a:effectLst/>
                <a:latin typeface="Segoe UI Light" pitchFamily="34" charset="0"/>
                <a:ea typeface="+mn-ea"/>
                <a:cs typeface="+mn-cs"/>
              </a:rPr>
              <a:t>The two main </a:t>
            </a:r>
            <a:r>
              <a:rPr lang="en-GB" sz="700" b="0" i="0" u="none" strike="noStrike" kern="1200" dirty="0">
                <a:solidFill>
                  <a:schemeClr val="tx1"/>
                </a:solidFill>
                <a:effectLst/>
                <a:latin typeface="Segoe UI Light" pitchFamily="34" charset="0"/>
                <a:ea typeface="+mn-ea"/>
                <a:cs typeface="+mn-cs"/>
              </a:rPr>
              <a:t>real-time analytics and streaming processing technologies on Azure are Stream Analytics and Kafka.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1" dirty="0"/>
          </a:p>
          <a:p>
            <a:pPr marL="0" marR="0" indent="0" algn="l" defTabSz="761787" rtl="0" eaLnBrk="1" fontAlgn="auto" latinLnBrk="0" hangingPunct="1">
              <a:lnSpc>
                <a:spcPct val="100000"/>
              </a:lnSpc>
              <a:spcBef>
                <a:spcPts val="0"/>
              </a:spcBef>
              <a:spcAft>
                <a:spcPts val="0"/>
              </a:spcAft>
              <a:buClrTx/>
              <a:buSzTx/>
              <a:buFontTx/>
              <a:buNone/>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US" sz="700" b="0" dirty="0"/>
              <a:t>https://docs.microsoft.com/azure/stream-analytics/streaming-technologies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37161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AFD16C-9B51-4AB9-AB46-DB7CE559335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7335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4292E"/>
                </a:solidFill>
                <a:effectLst/>
                <a:latin typeface="-apple-system"/>
              </a:rPr>
              <a:t>Azure Stream Analytics enables you to develop massively parallel Complex Event Processing (CEP) pipelines with simplicity. In these pipelines you are enabled to author powerful, real-time analytics solutions using very simple, declarative </a:t>
            </a:r>
            <a:r>
              <a:rPr lang="en-GB" b="0" i="0" u="none" strike="noStrike" dirty="0">
                <a:effectLst/>
                <a:latin typeface="-apple-system"/>
                <a:hlinkClick r:id="rId3"/>
              </a:rPr>
              <a:t>SQL like language</a:t>
            </a:r>
            <a:r>
              <a:rPr lang="en-GB" b="0" i="0" dirty="0">
                <a:solidFill>
                  <a:srgbClr val="24292E"/>
                </a:solidFill>
                <a:effectLst/>
                <a:latin typeface="-apple-system"/>
              </a:rPr>
              <a:t> with embedded support for temporal logic. You can, for example, perform aggregations on the telemetry data over certain windows of time. With the test feature within Azure Stream Analytics, you can easily test the query if the output is what you expected.</a:t>
            </a:r>
          </a:p>
          <a:p>
            <a:pPr algn="l"/>
            <a:endParaRPr lang="en-GB" b="0" i="0" dirty="0">
              <a:solidFill>
                <a:srgbClr val="24292E"/>
              </a:solidFill>
              <a:effectLst/>
              <a:latin typeface="-apple-system"/>
            </a:endParaRPr>
          </a:p>
          <a:p>
            <a:pPr algn="l"/>
            <a:r>
              <a:rPr lang="en-GB" b="0" i="0" dirty="0">
                <a:solidFill>
                  <a:srgbClr val="171717"/>
                </a:solidFill>
                <a:effectLst/>
                <a:latin typeface="Segoe UI" panose="020B0502040204020203" pitchFamily="34" charset="0"/>
              </a:rPr>
              <a:t>In Azure Stream Analytics, we call this pipeline a  job, which is a unit of execution. </a:t>
            </a:r>
          </a:p>
          <a:p>
            <a:pPr algn="l"/>
            <a:endParaRPr lang="en-GB" b="0" i="0" dirty="0">
              <a:solidFill>
                <a:srgbClr val="171717"/>
              </a:solidFill>
              <a:effectLst/>
              <a:latin typeface="Segoe UI" panose="020B0502040204020203" pitchFamily="34" charset="0"/>
            </a:endParaRPr>
          </a:p>
          <a:p>
            <a:pPr algn="l"/>
            <a:r>
              <a:rPr lang="en-GB" b="0" i="0" dirty="0">
                <a:solidFill>
                  <a:srgbClr val="171717"/>
                </a:solidFill>
                <a:effectLst/>
                <a:latin typeface="Segoe UI" panose="020B0502040204020203" pitchFamily="34" charset="0"/>
              </a:rPr>
              <a:t>A Stream Analytics job pipeline consists of three parts:</a:t>
            </a:r>
          </a:p>
          <a:p>
            <a:pPr algn="l"/>
            <a:endParaRPr lang="en-GB" b="0" i="0" dirty="0">
              <a:solidFill>
                <a:srgbClr val="171717"/>
              </a:solidFill>
              <a:effectLst/>
              <a:latin typeface="Segoe UI" panose="020B0502040204020203" pitchFamily="34" charset="0"/>
            </a:endParaRPr>
          </a:p>
          <a:p>
            <a:pPr algn="l">
              <a:buFont typeface="Arial" panose="020B0604020202020204" pitchFamily="34" charset="0"/>
              <a:buNone/>
            </a:pPr>
            <a:r>
              <a:rPr lang="en-GB" b="0" i="0" dirty="0">
                <a:solidFill>
                  <a:srgbClr val="171717"/>
                </a:solidFill>
                <a:effectLst/>
                <a:latin typeface="Segoe UI" panose="020B0502040204020203" pitchFamily="34" charset="0"/>
              </a:rPr>
              <a:t>- An </a:t>
            </a:r>
            <a:r>
              <a:rPr lang="en-GB" b="1" i="0" dirty="0">
                <a:solidFill>
                  <a:srgbClr val="171717"/>
                </a:solidFill>
                <a:effectLst/>
                <a:latin typeface="Segoe UI" panose="020B0502040204020203" pitchFamily="34" charset="0"/>
              </a:rPr>
              <a:t>input</a:t>
            </a:r>
            <a:r>
              <a:rPr lang="en-GB" b="0" i="0" dirty="0">
                <a:solidFill>
                  <a:srgbClr val="171717"/>
                </a:solidFill>
                <a:effectLst/>
                <a:latin typeface="Segoe UI" panose="020B0502040204020203" pitchFamily="34" charset="0"/>
              </a:rPr>
              <a:t> that provides the source of the data stream.</a:t>
            </a:r>
          </a:p>
          <a:p>
            <a:pPr algn="l">
              <a:buFont typeface="Arial" panose="020B0604020202020204" pitchFamily="34" charset="0"/>
              <a:buNone/>
            </a:pPr>
            <a:r>
              <a:rPr lang="en-GB" b="0" i="0" dirty="0">
                <a:solidFill>
                  <a:srgbClr val="171717"/>
                </a:solidFill>
                <a:effectLst/>
                <a:latin typeface="Segoe UI" panose="020B0502040204020203" pitchFamily="34" charset="0"/>
              </a:rPr>
              <a:t>- A </a:t>
            </a:r>
            <a:r>
              <a:rPr lang="en-GB" b="1" i="0" dirty="0">
                <a:solidFill>
                  <a:srgbClr val="171717"/>
                </a:solidFill>
                <a:effectLst/>
                <a:latin typeface="Segoe UI" panose="020B0502040204020203" pitchFamily="34" charset="0"/>
              </a:rPr>
              <a:t>transformation query</a:t>
            </a:r>
            <a:r>
              <a:rPr lang="en-GB" b="0" i="0" dirty="0">
                <a:solidFill>
                  <a:srgbClr val="171717"/>
                </a:solidFill>
                <a:effectLst/>
                <a:latin typeface="Segoe UI" panose="020B0502040204020203" pitchFamily="34" charset="0"/>
              </a:rPr>
              <a:t> that acts on the input. For example, a transformation query could aggregate the data over windows of time</a:t>
            </a:r>
          </a:p>
          <a:p>
            <a:pPr algn="l">
              <a:buFont typeface="Arial" panose="020B0604020202020204" pitchFamily="34" charset="0"/>
              <a:buNone/>
            </a:pPr>
            <a:r>
              <a:rPr lang="en-GB" b="0" i="0" dirty="0">
                <a:solidFill>
                  <a:srgbClr val="171717"/>
                </a:solidFill>
                <a:effectLst/>
                <a:latin typeface="Segoe UI" panose="020B0502040204020203" pitchFamily="34" charset="0"/>
              </a:rPr>
              <a:t>- An </a:t>
            </a:r>
            <a:r>
              <a:rPr lang="en-GB" b="1" i="0" dirty="0">
                <a:solidFill>
                  <a:srgbClr val="171717"/>
                </a:solidFill>
                <a:effectLst/>
                <a:latin typeface="Segoe UI" panose="020B0502040204020203" pitchFamily="34" charset="0"/>
              </a:rPr>
              <a:t>output</a:t>
            </a:r>
            <a:r>
              <a:rPr lang="en-GB" b="0" i="0" dirty="0">
                <a:solidFill>
                  <a:srgbClr val="171717"/>
                </a:solidFill>
                <a:effectLst/>
                <a:latin typeface="Segoe UI" panose="020B0502040204020203" pitchFamily="34" charset="0"/>
              </a:rPr>
              <a:t> that identifies the destination of the transformed data.</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sz="2800" dirty="0">
                <a:hlinkClick r:id="rId4"/>
              </a:rPr>
              <a:t>Transform data by using Azure Stream Analytics - Learn | Microsoft Docs</a:t>
            </a:r>
            <a:endParaRPr lang="en-US" sz="900" b="1" dirty="0"/>
          </a:p>
          <a:p>
            <a:endParaRPr lang="en-US" b="0" i="0" dirty="0"/>
          </a:p>
          <a:p>
            <a:endParaRPr lang="en-US" dirty="0"/>
          </a:p>
          <a:p>
            <a:endParaRPr lang="en-US" sz="90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507DC7E-BC41-4478-BA30-CBCC3A644F0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19991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sz="1050" b="0" i="0" dirty="0">
                <a:solidFill>
                  <a:srgbClr val="171717"/>
                </a:solidFill>
                <a:effectLst/>
                <a:latin typeface="Segoe UI" panose="020B0502040204020203" pitchFamily="34" charset="0"/>
              </a:rPr>
              <a:t>In time-streaming scenarios, performing operations on the data contained in temporal windows is a common pattern. Stream Analytics has native support for windowing functions, enabling developers to author complex stream processing jobs with minimal effort.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GB" sz="1050" b="0" i="0" dirty="0">
              <a:solidFill>
                <a:srgbClr val="171717"/>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GB" sz="1050" b="0" i="0" dirty="0">
                <a:solidFill>
                  <a:srgbClr val="171717"/>
                </a:solidFill>
                <a:effectLst/>
                <a:latin typeface="Segoe UI" panose="020B0502040204020203" pitchFamily="34" charset="0"/>
              </a:rPr>
              <a:t>There are five kinds of temporal windows to choose from: </a:t>
            </a:r>
            <a:r>
              <a:rPr lang="en-GB" sz="1050" b="1" i="0" u="none" strike="noStrike" dirty="0">
                <a:effectLst/>
                <a:latin typeface="Segoe UI" panose="020B0502040204020203" pitchFamily="34" charset="0"/>
                <a:hlinkClick r:id="rId3"/>
              </a:rPr>
              <a:t>Tumbling</a:t>
            </a:r>
            <a:r>
              <a:rPr lang="en-GB" sz="1050" b="0" i="0" dirty="0">
                <a:solidFill>
                  <a:srgbClr val="171717"/>
                </a:solidFill>
                <a:effectLst/>
                <a:latin typeface="Segoe UI" panose="020B0502040204020203" pitchFamily="34" charset="0"/>
              </a:rPr>
              <a:t>, </a:t>
            </a:r>
            <a:r>
              <a:rPr lang="en-GB" sz="1050" b="1" i="0" u="none" strike="noStrike" dirty="0">
                <a:effectLst/>
                <a:latin typeface="Segoe UI" panose="020B0502040204020203" pitchFamily="34" charset="0"/>
                <a:hlinkClick r:id="rId4"/>
              </a:rPr>
              <a:t>Hopping</a:t>
            </a:r>
            <a:r>
              <a:rPr lang="en-GB" sz="1050" b="0" i="0" dirty="0">
                <a:solidFill>
                  <a:srgbClr val="171717"/>
                </a:solidFill>
                <a:effectLst/>
                <a:latin typeface="Segoe UI" panose="020B0502040204020203" pitchFamily="34" charset="0"/>
              </a:rPr>
              <a:t>, </a:t>
            </a:r>
            <a:r>
              <a:rPr lang="en-GB" sz="1050" b="1" i="0" u="none" strike="noStrike" dirty="0">
                <a:effectLst/>
                <a:latin typeface="Segoe UI" panose="020B0502040204020203" pitchFamily="34" charset="0"/>
                <a:hlinkClick r:id="rId5"/>
              </a:rPr>
              <a:t>Sliding</a:t>
            </a:r>
            <a:r>
              <a:rPr lang="en-GB" sz="1050" b="0" i="0" dirty="0">
                <a:solidFill>
                  <a:srgbClr val="171717"/>
                </a:solidFill>
                <a:effectLst/>
                <a:latin typeface="Segoe UI" panose="020B0502040204020203" pitchFamily="34" charset="0"/>
              </a:rPr>
              <a:t>, </a:t>
            </a:r>
            <a:r>
              <a:rPr lang="en-GB" sz="1050" b="1" i="0" u="none" strike="noStrike" dirty="0">
                <a:effectLst/>
                <a:latin typeface="Segoe UI" panose="020B0502040204020203" pitchFamily="34" charset="0"/>
                <a:hlinkClick r:id="rId6"/>
              </a:rPr>
              <a:t>Session</a:t>
            </a:r>
            <a:r>
              <a:rPr lang="en-GB" sz="1050" b="0" i="0" dirty="0">
                <a:solidFill>
                  <a:srgbClr val="171717"/>
                </a:solidFill>
                <a:effectLst/>
                <a:latin typeface="Segoe UI" panose="020B0502040204020203" pitchFamily="34" charset="0"/>
              </a:rPr>
              <a:t>, and </a:t>
            </a:r>
            <a:r>
              <a:rPr lang="en-GB" sz="1050" b="1" i="0" u="none" strike="noStrike" dirty="0">
                <a:effectLst/>
                <a:latin typeface="Segoe UI" panose="020B0502040204020203" pitchFamily="34" charset="0"/>
                <a:hlinkClick r:id="rId7"/>
              </a:rPr>
              <a:t>Snapshot</a:t>
            </a:r>
            <a:r>
              <a:rPr lang="en-GB" sz="1050" b="0" i="0" dirty="0">
                <a:solidFill>
                  <a:srgbClr val="171717"/>
                </a:solidFill>
                <a:effectLst/>
                <a:latin typeface="Segoe UI" panose="020B0502040204020203" pitchFamily="34" charset="0"/>
              </a:rPr>
              <a:t> windows. You use the window functions in the </a:t>
            </a:r>
            <a:r>
              <a:rPr lang="en-GB" sz="1050" b="1" i="0" u="none" strike="noStrike" dirty="0">
                <a:effectLst/>
                <a:latin typeface="Segoe UI" panose="020B0502040204020203" pitchFamily="34" charset="0"/>
                <a:hlinkClick r:id="rId8"/>
              </a:rPr>
              <a:t>GROUP BY</a:t>
            </a:r>
            <a:r>
              <a:rPr lang="en-GB" sz="1050" b="0" i="0" dirty="0">
                <a:solidFill>
                  <a:srgbClr val="171717"/>
                </a:solidFill>
                <a:effectLst/>
                <a:latin typeface="Segoe UI" panose="020B0502040204020203" pitchFamily="34" charset="0"/>
              </a:rPr>
              <a:t> clause of the query syntax in your Stream Analytics jobs. You can also aggregate events over multiple windows using the </a:t>
            </a:r>
            <a:r>
              <a:rPr lang="en-GB" sz="1050" b="1" i="0" u="none" strike="noStrike" dirty="0">
                <a:effectLst/>
                <a:latin typeface="Segoe UI" panose="020B0502040204020203" pitchFamily="34" charset="0"/>
                <a:hlinkClick r:id="rId9"/>
              </a:rPr>
              <a:t>Windows()</a:t>
            </a:r>
            <a:r>
              <a:rPr lang="en-GB" sz="1050" b="0" i="0" u="none" strike="noStrike" dirty="0">
                <a:effectLst/>
                <a:latin typeface="Segoe UI" panose="020B0502040204020203" pitchFamily="34" charset="0"/>
                <a:hlinkClick r:id="rId9"/>
              </a:rPr>
              <a:t> function</a:t>
            </a:r>
            <a:r>
              <a:rPr lang="en-GB" sz="1050" b="0" i="0" dirty="0">
                <a:solidFill>
                  <a:srgbClr val="171717"/>
                </a:solidFill>
                <a:effectLst/>
                <a:latin typeface="Segoe UI" panose="020B0502040204020203" pitchFamily="34" charset="0"/>
              </a:rPr>
              <a: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GB" sz="1050" b="0" i="0" dirty="0">
              <a:solidFill>
                <a:srgbClr val="171717"/>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GB" sz="1400" b="0" i="0" dirty="0">
                <a:solidFill>
                  <a:srgbClr val="171717"/>
                </a:solidFill>
                <a:effectLst/>
                <a:latin typeface="Segoe UI" panose="020B0502040204020203" pitchFamily="34" charset="0"/>
              </a:rPr>
              <a:t>All the </a:t>
            </a:r>
            <a:r>
              <a:rPr lang="en-GB" sz="1400" b="0" i="0" u="none" strike="noStrike" dirty="0">
                <a:effectLst/>
                <a:latin typeface="Segoe UI" panose="020B0502040204020203" pitchFamily="34" charset="0"/>
                <a:hlinkClick r:id="rId10"/>
              </a:rPr>
              <a:t>windowing</a:t>
            </a:r>
            <a:r>
              <a:rPr lang="en-GB" sz="1400" b="0" i="0" dirty="0">
                <a:solidFill>
                  <a:srgbClr val="171717"/>
                </a:solidFill>
                <a:effectLst/>
                <a:latin typeface="Segoe UI" panose="020B0502040204020203" pitchFamily="34" charset="0"/>
              </a:rPr>
              <a:t> operations output results at the </a:t>
            </a:r>
            <a:r>
              <a:rPr lang="en-GB" sz="1400" b="1" i="0" dirty="0">
                <a:solidFill>
                  <a:srgbClr val="171717"/>
                </a:solidFill>
                <a:effectLst/>
                <a:latin typeface="Segoe UI" panose="020B0502040204020203" pitchFamily="34" charset="0"/>
              </a:rPr>
              <a:t>end</a:t>
            </a:r>
            <a:r>
              <a:rPr lang="en-GB" sz="1400" b="0" i="0" dirty="0">
                <a:solidFill>
                  <a:srgbClr val="171717"/>
                </a:solidFill>
                <a:effectLst/>
                <a:latin typeface="Segoe UI" panose="020B0502040204020203" pitchFamily="34" charset="0"/>
              </a:rPr>
              <a:t> of the window. Note that when you start a stream analytics job, you can specify the </a:t>
            </a:r>
            <a:r>
              <a:rPr lang="en-GB" sz="1400" b="0" i="1" dirty="0">
                <a:solidFill>
                  <a:srgbClr val="171717"/>
                </a:solidFill>
                <a:effectLst/>
                <a:latin typeface="Segoe UI" panose="020B0502040204020203" pitchFamily="34" charset="0"/>
              </a:rPr>
              <a:t>Job output start time</a:t>
            </a:r>
            <a:r>
              <a:rPr lang="en-GB" sz="1400" b="0" i="0" dirty="0">
                <a:solidFill>
                  <a:srgbClr val="171717"/>
                </a:solidFill>
                <a:effectLst/>
                <a:latin typeface="Segoe UI" panose="020B0502040204020203" pitchFamily="34" charset="0"/>
              </a:rPr>
              <a:t> and the system will automatically fetch previous events in the incoming streams to output the first window at the specified time; for example when you start with the </a:t>
            </a:r>
            <a:r>
              <a:rPr lang="en-GB" sz="1400" b="0" i="1" dirty="0">
                <a:solidFill>
                  <a:srgbClr val="171717"/>
                </a:solidFill>
                <a:effectLst/>
                <a:latin typeface="Segoe UI" panose="020B0502040204020203" pitchFamily="34" charset="0"/>
              </a:rPr>
              <a:t>Now</a:t>
            </a:r>
            <a:r>
              <a:rPr lang="en-GB" sz="1400" b="0" i="0" dirty="0">
                <a:solidFill>
                  <a:srgbClr val="171717"/>
                </a:solidFill>
                <a:effectLst/>
                <a:latin typeface="Segoe UI" panose="020B0502040204020203" pitchFamily="34" charset="0"/>
              </a:rPr>
              <a:t> option, it will start to emit data immediately. The output of the window will be single event based on the aggregate function used. The output event will have the time stamp of the end of the window and all window functions are defined with a fixed length.</a:t>
            </a:r>
            <a:endParaRPr lang="en-GB" sz="1050" b="0" i="0" dirty="0">
              <a:solidFill>
                <a:srgbClr val="171717"/>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700" b="1"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https://docs.microsoft.com/learn/modules/ingest-data-streams-with-azure-stream-analytics/6-describe-windowing-functions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1"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https://docs.microsoft.com/azure/stream-analytics/stream-analytics-window-functions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768410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This slide is a following on from the previous slide that shows the code behind the examples</a:t>
            </a:r>
            <a:endParaRPr lang="en-US" sz="700" b="0" dirty="0"/>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1" dirty="0"/>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https://docs.microsoft.com/learn/modules/ingest-data-streams-with-azure-stream-analytics/7-exercise-create-query-using-tumbling-windows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1"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https://docs.microsoft.com/azure/stream-analytics/stream-analytics-window-functions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76841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b="0" i="0" dirty="0">
              <a:effectLst/>
            </a:endParaRPr>
          </a:p>
        </p:txBody>
      </p:sp>
      <p:sp>
        <p:nvSpPr>
          <p:cNvPr id="4" name="Slide Number Placeholder 3"/>
          <p:cNvSpPr>
            <a:spLocks noGrp="1"/>
          </p:cNvSpPr>
          <p:nvPr>
            <p:ph type="sldNum" sz="quarter" idx="5"/>
          </p:nvPr>
        </p:nvSpPr>
        <p:spPr/>
        <p:txBody>
          <a:bodyPr/>
          <a:lstStyle/>
          <a:p>
            <a:fld id="{37E24C93-78CA-4AF0-9E77-825D60ABA46D}" type="slidenum">
              <a:rPr lang="en-US" smtClean="0"/>
              <a:t>20</a:t>
            </a:fld>
            <a:endParaRPr lang="en-US"/>
          </a:p>
        </p:txBody>
      </p:sp>
    </p:spTree>
    <p:extLst>
      <p:ext uri="{BB962C8B-B14F-4D97-AF65-F5344CB8AC3E}">
        <p14:creationId xmlns:p14="http://schemas.microsoft.com/office/powerpoint/2010/main" val="16746455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21</a:t>
            </a:fld>
            <a:endParaRPr lang="en-US"/>
          </a:p>
        </p:txBody>
      </p:sp>
    </p:spTree>
    <p:extLst>
      <p:ext uri="{BB962C8B-B14F-4D97-AF65-F5344CB8AC3E}">
        <p14:creationId xmlns:p14="http://schemas.microsoft.com/office/powerpoint/2010/main" val="648820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2</a:t>
            </a:fld>
            <a:endParaRPr lang="en-US"/>
          </a:p>
        </p:txBody>
      </p:sp>
    </p:spTree>
    <p:extLst>
      <p:ext uri="{BB962C8B-B14F-4D97-AF65-F5344CB8AC3E}">
        <p14:creationId xmlns:p14="http://schemas.microsoft.com/office/powerpoint/2010/main" val="1206117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TALKING POINTS</a:t>
            </a:r>
          </a:p>
          <a:p>
            <a:endParaRPr lang="en-US" sz="1200" dirty="0"/>
          </a:p>
          <a:p>
            <a:r>
              <a:rPr lang="en-US" sz="1200" dirty="0"/>
              <a:t>Let’s go over data integration with Azure Data Factory or Azure Synapse Pipelines.</a:t>
            </a:r>
          </a:p>
          <a:p>
            <a:endParaRPr lang="en-GB"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1" dirty="0"/>
              <a:t>PRESENTER NOTES AND GUIDANCE</a:t>
            </a:r>
          </a:p>
          <a:p>
            <a:endParaRPr lang="en-US"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dirty="0"/>
              <a:t>N/A.</a:t>
            </a:r>
          </a:p>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3</a:t>
            </a:fld>
            <a:endParaRPr lang="en-US"/>
          </a:p>
        </p:txBody>
      </p:sp>
    </p:spTree>
    <p:extLst>
      <p:ext uri="{BB962C8B-B14F-4D97-AF65-F5344CB8AC3E}">
        <p14:creationId xmlns:p14="http://schemas.microsoft.com/office/powerpoint/2010/main" val="1850920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dirty="0"/>
              <a:t>Batch </a:t>
            </a:r>
            <a:r>
              <a:rPr lang="en-US" sz="1200" b="0" i="0" kern="1200" dirty="0">
                <a:solidFill>
                  <a:schemeClr val="tx1"/>
                </a:solidFill>
                <a:effectLst/>
                <a:latin typeface="+mn-lt"/>
                <a:ea typeface="+mn-ea"/>
                <a:cs typeface="+mn-cs"/>
              </a:rPr>
              <a:t>queries or programs that take tens of minutes, hours, or even days to complete. Initial data munging efforts to a more complete ETL pipeline, to preparing data for ultimate consumption over very large data sets or where the computation takes significant time. In other words, batch processing is a step in your lambda architecture processing pipeline—one that either leads to further interactive exploration (downstream analytics), provides the modeling-ready data for machine learning, or lands the data in a data store optimized for analytics and visualization.</a:t>
            </a:r>
          </a:p>
          <a:p>
            <a:pPr marL="285750" indent="-285750">
              <a:buFont typeface="Arial" panose="020B0604020202020204" pitchFamily="34" charset="0"/>
              <a:buChar char="•"/>
            </a:pPr>
            <a:endParaRPr lang="en-US" sz="900" dirty="0"/>
          </a:p>
          <a:p>
            <a:pPr marL="285750" indent="-285750">
              <a:buFont typeface="Arial" panose="020B0604020202020204" pitchFamily="34" charset="0"/>
              <a:buChar char="•"/>
            </a:pPr>
            <a:r>
              <a:rPr lang="en-US" sz="900" dirty="0"/>
              <a:t>Interactive query capabilities by </a:t>
            </a:r>
            <a:r>
              <a:rPr lang="en-US" sz="1200" b="0" i="0" kern="1200" dirty="0">
                <a:solidFill>
                  <a:schemeClr val="tx1"/>
                </a:solidFill>
                <a:effectLst/>
                <a:latin typeface="+mn-lt"/>
                <a:ea typeface="+mn-ea"/>
                <a:cs typeface="+mn-cs"/>
              </a:rPr>
              <a:t>pruning large data sets during query processing to achieve faster query execution. Indexes, partitioning, predicate pushdown (where clauses) toward the storage layer, not after you received all the data</a:t>
            </a:r>
            <a:endParaRPr lang="en-US" sz="900"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12/2/23 11:53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5217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12/2/23 11:53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1733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Talking Points:</a:t>
            </a:r>
          </a:p>
          <a:p>
            <a:endParaRPr lang="en-IE" dirty="0"/>
          </a:p>
          <a:p>
            <a:r>
              <a:rPr lang="en-IE" dirty="0"/>
              <a:t>Let’s look at how you can do code-free transformations at scale using Azure Data Factory or Synapse Pipelines.</a:t>
            </a:r>
          </a:p>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7</a:t>
            </a:fld>
            <a:endParaRPr lang="en-US"/>
          </a:p>
        </p:txBody>
      </p:sp>
    </p:spTree>
    <p:extLst>
      <p:ext uri="{BB962C8B-B14F-4D97-AF65-F5344CB8AC3E}">
        <p14:creationId xmlns:p14="http://schemas.microsoft.com/office/powerpoint/2010/main" val="2053942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900" dirty="0"/>
              <a:t>Stream millions of events per second in real-time</a:t>
            </a:r>
          </a:p>
          <a:p>
            <a:pPr marL="285750" indent="-285750">
              <a:buFont typeface="Arial" panose="020B0604020202020204" pitchFamily="34" charset="0"/>
              <a:buChar char="•"/>
            </a:pPr>
            <a:r>
              <a:rPr lang="en-US" sz="900" dirty="0"/>
              <a:t>Send telemetry data automatically to storage, allowing you to process real-time and batch on the same stream</a:t>
            </a:r>
          </a:p>
          <a:p>
            <a:pPr marL="285750" indent="-285750">
              <a:buFont typeface="Arial" panose="020B0604020202020204" pitchFamily="34" charset="0"/>
              <a:buChar char="•"/>
            </a:pPr>
            <a:r>
              <a:rPr lang="en-US" sz="900" dirty="0"/>
              <a:t>Read data from multiple applications and services using publish-subscribe semantics, including custom apps, Azure Functions, and Apache Spark</a:t>
            </a:r>
          </a:p>
          <a:p>
            <a:pPr marL="285750" indent="-285750">
              <a:buFont typeface="Arial" panose="020B0604020202020204" pitchFamily="34" charset="0"/>
              <a:buChar char="•"/>
            </a:pPr>
            <a:r>
              <a:rPr lang="en-US" sz="900" dirty="0"/>
              <a:t>Up to 20 consumer groups can be used to allow consuming applications to read the entire event hub independently at their own pace</a:t>
            </a:r>
          </a:p>
          <a:p>
            <a:pPr marL="285750" indent="-285750">
              <a:buFont typeface="Arial" panose="020B0604020202020204" pitchFamily="34" charset="0"/>
              <a:buChar char="•"/>
            </a:pPr>
            <a:r>
              <a:rPr lang="en-US" sz="900" dirty="0"/>
              <a:t>Partitions enable horizontal scale for event processing</a:t>
            </a:r>
          </a:p>
          <a:p>
            <a:pPr marL="285750" indent="-285750">
              <a:buFont typeface="Arial" panose="020B0604020202020204" pitchFamily="34" charset="0"/>
              <a:buChar char="•"/>
            </a:pPr>
            <a:r>
              <a:rPr lang="en-US" sz="900" dirty="0"/>
              <a:t>Send events to the same partition to ensure order</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12/2/23 11:53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5080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12/2/23 11:53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5289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12/2/23 11:53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67547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6.svg"/><Relationship Id="rId4" Type="http://schemas.openxmlformats.org/officeDocument/2006/relationships/image" Target="../media/image15.png"/></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jp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9.jp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0.jp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1.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over Slide">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33F49038-0E42-4036-AC59-56DA6111AC9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pic>
        <p:nvPicPr>
          <p:cNvPr id="26" name="Picture 25">
            <a:extLst>
              <a:ext uri="{FF2B5EF4-FFF2-40B4-BE49-F238E27FC236}">
                <a16:creationId xmlns:a16="http://schemas.microsoft.com/office/drawing/2014/main" id="{1FA6DD48-02C9-4053-9E54-E163DE2B86A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638604" y="987677"/>
            <a:ext cx="2914791" cy="568384"/>
          </a:xfrm>
          <a:prstGeom prst="rect">
            <a:avLst/>
          </a:prstGeom>
        </p:spPr>
      </p:pic>
      <p:pic>
        <p:nvPicPr>
          <p:cNvPr id="5" name="Picture 4" descr="A picture containing outdoor, night sky&#10;&#10;Description automatically generated">
            <a:extLst>
              <a:ext uri="{FF2B5EF4-FFF2-40B4-BE49-F238E27FC236}">
                <a16:creationId xmlns:a16="http://schemas.microsoft.com/office/drawing/2014/main" id="{1C513DCA-E58C-9C45-B32E-82009750F01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987" t="1" r="985" b="985"/>
          <a:stretch/>
        </p:blipFill>
        <p:spPr>
          <a:xfrm>
            <a:off x="0" y="2137429"/>
            <a:ext cx="12192000" cy="4720571"/>
          </a:xfrm>
          <a:prstGeom prst="rect">
            <a:avLst/>
          </a:prstGeom>
          <a:ln>
            <a:noFill/>
          </a:ln>
        </p:spPr>
      </p:pic>
      <p:pic>
        <p:nvPicPr>
          <p:cNvPr id="18" name="Graphic 17">
            <a:extLst>
              <a:ext uri="{FF2B5EF4-FFF2-40B4-BE49-F238E27FC236}">
                <a16:creationId xmlns:a16="http://schemas.microsoft.com/office/drawing/2014/main" id="{9640F2CC-9059-48A0-9001-4A98E91FAD16}"/>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14045" b="5592"/>
          <a:stretch/>
        </p:blipFill>
        <p:spPr>
          <a:xfrm>
            <a:off x="7297943" y="1482617"/>
            <a:ext cx="4894058" cy="5375384"/>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3415452"/>
            <a:ext cx="9144000" cy="1096613"/>
          </a:xfrm>
        </p:spPr>
        <p:txBody>
          <a:bodyPr anchor="b">
            <a:normAutofit/>
          </a:bodyPr>
          <a:lstStyle>
            <a:lvl1pPr algn="ctr">
              <a:defRPr sz="4000">
                <a:solidFill>
                  <a:schemeClr val="bg1"/>
                </a:solidFill>
              </a:defRPr>
            </a:lvl1pPr>
          </a:lstStyle>
          <a:p>
            <a:r>
              <a:rPr lang="en-US" dirty="0"/>
              <a:t>Your Presentation’s Title Goes Here</a:t>
            </a:r>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4843830"/>
            <a:ext cx="9144000" cy="531554"/>
          </a:xfrm>
        </p:spPr>
        <p:txBody>
          <a:bodyPr>
            <a:normAutofit/>
          </a:bodyPr>
          <a:lstStyle>
            <a:lvl1pPr marL="0" indent="0" algn="ct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Presentation’s Sub-Title Goes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userDrawn="1"/>
        </p:nvCxnSpPr>
        <p:spPr>
          <a:xfrm>
            <a:off x="4162612" y="4677948"/>
            <a:ext cx="386677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7921BB8E-60B9-4147-97D7-321D4FA1D0C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Tree>
    <p:extLst>
      <p:ext uri="{BB962C8B-B14F-4D97-AF65-F5344CB8AC3E}">
        <p14:creationId xmlns:p14="http://schemas.microsoft.com/office/powerpoint/2010/main" val="255930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and 2 Photos">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BC2BE161-631E-4594-9F73-F78B92592D6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11" name="Graphic 10">
            <a:extLst>
              <a:ext uri="{FF2B5EF4-FFF2-40B4-BE49-F238E27FC236}">
                <a16:creationId xmlns:a16="http://schemas.microsoft.com/office/drawing/2014/main" id="{2F24866D-AD2E-6A40-9AAA-D346CA1E2F9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Picture Placeholder 6">
            <a:extLst>
              <a:ext uri="{FF2B5EF4-FFF2-40B4-BE49-F238E27FC236}">
                <a16:creationId xmlns:a16="http://schemas.microsoft.com/office/drawing/2014/main" id="{50B85E78-DB0C-624D-A1DD-E823FEB7752E}"/>
              </a:ext>
            </a:extLst>
          </p:cNvPr>
          <p:cNvSpPr>
            <a:spLocks noGrp="1"/>
          </p:cNvSpPr>
          <p:nvPr>
            <p:ph type="pic" sz="quarter" idx="13"/>
          </p:nvPr>
        </p:nvSpPr>
        <p:spPr>
          <a:xfrm>
            <a:off x="6801167" y="3106507"/>
            <a:ext cx="4743133" cy="2837093"/>
          </a:xfrm>
          <a:solidFill>
            <a:schemeClr val="bg2"/>
          </a:solidFill>
        </p:spPr>
        <p:txBody>
          <a:bodyPr/>
          <a:lstStyle/>
          <a:p>
            <a:endParaRPr lang="en-US" dirty="0"/>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801167" y="0"/>
            <a:ext cx="4743133" cy="2837093"/>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Text Placeholder 4">
            <a:extLst>
              <a:ext uri="{FF2B5EF4-FFF2-40B4-BE49-F238E27FC236}">
                <a16:creationId xmlns:a16="http://schemas.microsoft.com/office/drawing/2014/main" id="{D177C813-FC33-4479-979B-03E9E2836BB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a:extLst>
              <a:ext uri="{FF2B5EF4-FFF2-40B4-BE49-F238E27FC236}">
                <a16:creationId xmlns:a16="http://schemas.microsoft.com/office/drawing/2014/main" id="{58456A26-A6D9-4F73-A61C-B9987D3C0D4C}"/>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7F619692-788F-4F65-924F-AEF2B8DC6046}"/>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482046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images and text">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188D1A8E-25FD-493D-967A-0BEF46D692D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5" name="Rectangle 4">
            <a:extLst>
              <a:ext uri="{FF2B5EF4-FFF2-40B4-BE49-F238E27FC236}">
                <a16:creationId xmlns:a16="http://schemas.microsoft.com/office/drawing/2014/main" id="{73A2681E-5816-419E-A794-09273045D42A}"/>
              </a:ext>
            </a:extLst>
          </p:cNvPr>
          <p:cNvSpPr/>
          <p:nvPr userDrawn="1"/>
        </p:nvSpPr>
        <p:spPr>
          <a:xfrm>
            <a:off x="647699" y="4328159"/>
            <a:ext cx="5224045" cy="20820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0E05AC7-9508-4DC8-BD96-C9016D8BA0BE}"/>
              </a:ext>
            </a:extLst>
          </p:cNvPr>
          <p:cNvSpPr/>
          <p:nvPr userDrawn="1"/>
        </p:nvSpPr>
        <p:spPr>
          <a:xfrm>
            <a:off x="6320254" y="4328159"/>
            <a:ext cx="5224045" cy="20820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699" y="1828800"/>
            <a:ext cx="5224045" cy="2499359"/>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6320254" y="1828800"/>
            <a:ext cx="5224045" cy="2499359"/>
          </a:xfrm>
          <a:solidFill>
            <a:schemeClr val="bg2"/>
          </a:solidFill>
        </p:spPr>
        <p:txBody>
          <a:bodyPr/>
          <a:lstStyle/>
          <a:p>
            <a:endParaRPr lang="en-US"/>
          </a:p>
        </p:txBody>
      </p:sp>
      <p:sp>
        <p:nvSpPr>
          <p:cNvPr id="27" name="Text Placeholder 4">
            <a:extLst>
              <a:ext uri="{FF2B5EF4-FFF2-40B4-BE49-F238E27FC236}">
                <a16:creationId xmlns:a16="http://schemas.microsoft.com/office/drawing/2014/main" id="{7429A3D6-5185-4B41-AC10-DCB3174976D1}"/>
              </a:ext>
            </a:extLst>
          </p:cNvPr>
          <p:cNvSpPr>
            <a:spLocks noGrp="1"/>
          </p:cNvSpPr>
          <p:nvPr>
            <p:ph type="body" sz="quarter" idx="10"/>
          </p:nvPr>
        </p:nvSpPr>
        <p:spPr>
          <a:xfrm>
            <a:off x="1039349"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D35ECFEC-116E-4F96-8983-97D81444D419}"/>
              </a:ext>
            </a:extLst>
          </p:cNvPr>
          <p:cNvSpPr>
            <a:spLocks noGrp="1"/>
          </p:cNvSpPr>
          <p:nvPr>
            <p:ph type="body" sz="quarter" idx="16" hasCustomPrompt="1"/>
          </p:nvPr>
        </p:nvSpPr>
        <p:spPr>
          <a:xfrm>
            <a:off x="1039349" y="4503846"/>
            <a:ext cx="4464090" cy="374847"/>
          </a:xfrm>
        </p:spPr>
        <p:txBody>
          <a:bodyPr anchor="ctr">
            <a:normAutofit/>
          </a:bodyPr>
          <a:lstStyle>
            <a:lvl1pPr marL="0" indent="0">
              <a:buNone/>
              <a:defRPr sz="1800" b="1"/>
            </a:lvl1pPr>
          </a:lstStyle>
          <a:p>
            <a:pPr lvl="0"/>
            <a:r>
              <a:rPr lang="en-US" dirty="0"/>
              <a:t>Subtitle</a:t>
            </a:r>
          </a:p>
        </p:txBody>
      </p:sp>
      <p:sp>
        <p:nvSpPr>
          <p:cNvPr id="29" name="Text Placeholder 4">
            <a:extLst>
              <a:ext uri="{FF2B5EF4-FFF2-40B4-BE49-F238E27FC236}">
                <a16:creationId xmlns:a16="http://schemas.microsoft.com/office/drawing/2014/main" id="{D2F56DA3-A221-4EF1-AF4F-42125740DA7F}"/>
              </a:ext>
            </a:extLst>
          </p:cNvPr>
          <p:cNvSpPr>
            <a:spLocks noGrp="1"/>
          </p:cNvSpPr>
          <p:nvPr>
            <p:ph type="body" sz="quarter" idx="18"/>
          </p:nvPr>
        </p:nvSpPr>
        <p:spPr>
          <a:xfrm>
            <a:off x="6696134"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83FA8CBA-5F30-4931-BA89-736501D3DD90}"/>
              </a:ext>
            </a:extLst>
          </p:cNvPr>
          <p:cNvSpPr>
            <a:spLocks noGrp="1"/>
          </p:cNvSpPr>
          <p:nvPr>
            <p:ph type="body" sz="quarter" idx="19" hasCustomPrompt="1"/>
          </p:nvPr>
        </p:nvSpPr>
        <p:spPr>
          <a:xfrm>
            <a:off x="6696134" y="4503846"/>
            <a:ext cx="4464090" cy="374847"/>
          </a:xfrm>
        </p:spPr>
        <p:txBody>
          <a:bodyPr anchor="ctr">
            <a:normAutofit/>
          </a:bodyPr>
          <a:lstStyle>
            <a:lvl1pPr marL="0" indent="0">
              <a:buNone/>
              <a:defRPr sz="1800" b="1"/>
            </a:lvl1pPr>
          </a:lstStyle>
          <a:p>
            <a:pPr lvl="0"/>
            <a:r>
              <a:rPr lang="en-US" dirty="0"/>
              <a:t>Subtitle</a:t>
            </a:r>
          </a:p>
        </p:txBody>
      </p:sp>
      <p:sp>
        <p:nvSpPr>
          <p:cNvPr id="15" name="Title 1">
            <a:extLst>
              <a:ext uri="{FF2B5EF4-FFF2-40B4-BE49-F238E27FC236}">
                <a16:creationId xmlns:a16="http://schemas.microsoft.com/office/drawing/2014/main" id="{1758C255-DD7F-488C-B5CF-0DDE8DF5D07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68ED617D-4A5B-4A52-AF08-AFBFD257A95F}"/>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433828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3 Images and Text">
    <p:spTree>
      <p:nvGrpSpPr>
        <p:cNvPr id="1" name=""/>
        <p:cNvGrpSpPr/>
        <p:nvPr/>
      </p:nvGrpSpPr>
      <p:grpSpPr>
        <a:xfrm>
          <a:off x="0" y="0"/>
          <a:ext cx="0" cy="0"/>
          <a:chOff x="0" y="0"/>
          <a:chExt cx="0" cy="0"/>
        </a:xfrm>
      </p:grpSpPr>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31" name="Picture 30" descr="A picture containing outdoor, night sky&#10;&#10;Description automatically generated">
            <a:extLst>
              <a:ext uri="{FF2B5EF4-FFF2-40B4-BE49-F238E27FC236}">
                <a16:creationId xmlns:a16="http://schemas.microsoft.com/office/drawing/2014/main" id="{E8866BD0-67AF-4993-BCB5-82B1775926C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6" t="18724" r="669" b="14646"/>
          <a:stretch/>
        </p:blipFill>
        <p:spPr>
          <a:xfrm flipH="1">
            <a:off x="0" y="0"/>
            <a:ext cx="12192000" cy="3196354"/>
          </a:xfrm>
          <a:prstGeom prst="rect">
            <a:avLst/>
          </a:prstGeom>
          <a:ln>
            <a:noFill/>
          </a:ln>
        </p:spPr>
      </p:pic>
      <p:pic>
        <p:nvPicPr>
          <p:cNvPr id="34" name="Graphic 33">
            <a:extLst>
              <a:ext uri="{FF2B5EF4-FFF2-40B4-BE49-F238E27FC236}">
                <a16:creationId xmlns:a16="http://schemas.microsoft.com/office/drawing/2014/main" id="{DD2297BE-EBB7-4BB7-9ED4-E8F9FB1DCF6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700" y="1828799"/>
            <a:ext cx="3390555" cy="2494671"/>
          </a:xfrm>
          <a:solidFill>
            <a:schemeClr val="bg2"/>
          </a:solidFill>
        </p:spPr>
        <p:txBody>
          <a:bodyPr/>
          <a:lstStyle/>
          <a:p>
            <a:endParaRPr lang="en-US"/>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4400723" y="1828799"/>
            <a:ext cx="3390555" cy="2494671"/>
          </a:xfrm>
          <a:solidFill>
            <a:schemeClr val="bg2"/>
          </a:solidFill>
        </p:spPr>
        <p:txBody>
          <a:bodyPr/>
          <a:lstStyle/>
          <a:p>
            <a:endParaRPr lang="en-US"/>
          </a:p>
        </p:txBody>
      </p:sp>
      <p:sp>
        <p:nvSpPr>
          <p:cNvPr id="13" name="Picture Placeholder 6">
            <a:extLst>
              <a:ext uri="{FF2B5EF4-FFF2-40B4-BE49-F238E27FC236}">
                <a16:creationId xmlns:a16="http://schemas.microsoft.com/office/drawing/2014/main" id="{5CD62879-0C83-4F08-9CA6-71D3C7E9C03B}"/>
              </a:ext>
            </a:extLst>
          </p:cNvPr>
          <p:cNvSpPr>
            <a:spLocks noGrp="1"/>
          </p:cNvSpPr>
          <p:nvPr>
            <p:ph type="pic" sz="quarter" idx="20"/>
          </p:nvPr>
        </p:nvSpPr>
        <p:spPr>
          <a:xfrm>
            <a:off x="8153745" y="1828799"/>
            <a:ext cx="3390555" cy="2494671"/>
          </a:xfrm>
          <a:solidFill>
            <a:schemeClr val="bg2"/>
          </a:solidFill>
        </p:spPr>
        <p:txBody>
          <a:bodyPr/>
          <a:lstStyle/>
          <a:p>
            <a:endParaRPr lang="en-US"/>
          </a:p>
        </p:txBody>
      </p:sp>
      <p:sp>
        <p:nvSpPr>
          <p:cNvPr id="25" name="Text Placeholder 4">
            <a:extLst>
              <a:ext uri="{FF2B5EF4-FFF2-40B4-BE49-F238E27FC236}">
                <a16:creationId xmlns:a16="http://schemas.microsoft.com/office/drawing/2014/main" id="{4F9029B3-8ACB-4DA6-8B38-84F0BF72C10F}"/>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4">
            <a:extLst>
              <a:ext uri="{FF2B5EF4-FFF2-40B4-BE49-F238E27FC236}">
                <a16:creationId xmlns:a16="http://schemas.microsoft.com/office/drawing/2014/main" id="{63E96DD9-23FE-4274-871B-8090D2AFC0AB}"/>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7" name="Text Placeholder 4">
            <a:extLst>
              <a:ext uri="{FF2B5EF4-FFF2-40B4-BE49-F238E27FC236}">
                <a16:creationId xmlns:a16="http://schemas.microsoft.com/office/drawing/2014/main" id="{9D13D5C4-6C9E-4D1D-96DD-B8EF2FDF6CFF}"/>
              </a:ext>
            </a:extLst>
          </p:cNvPr>
          <p:cNvSpPr>
            <a:spLocks noGrp="1"/>
          </p:cNvSpPr>
          <p:nvPr>
            <p:ph type="body" sz="quarter" idx="21"/>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69F3355B-5E31-43C0-9781-30094D500D8E}"/>
              </a:ext>
            </a:extLst>
          </p:cNvPr>
          <p:cNvSpPr>
            <a:spLocks noGrp="1"/>
          </p:cNvSpPr>
          <p:nvPr>
            <p:ph type="body" sz="quarter" idx="22"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9" name="Text Placeholder 4">
            <a:extLst>
              <a:ext uri="{FF2B5EF4-FFF2-40B4-BE49-F238E27FC236}">
                <a16:creationId xmlns:a16="http://schemas.microsoft.com/office/drawing/2014/main" id="{C3A7A526-1EE6-43D1-964C-AAB9394FA1B0}"/>
              </a:ext>
            </a:extLst>
          </p:cNvPr>
          <p:cNvSpPr>
            <a:spLocks noGrp="1"/>
          </p:cNvSpPr>
          <p:nvPr>
            <p:ph type="body" sz="quarter" idx="23"/>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6F63AA15-9684-451F-9ED1-3BD417A4E3D9}"/>
              </a:ext>
            </a:extLst>
          </p:cNvPr>
          <p:cNvSpPr>
            <a:spLocks noGrp="1"/>
          </p:cNvSpPr>
          <p:nvPr>
            <p:ph type="body" sz="quarter" idx="24"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18" name="Title 1">
            <a:extLst>
              <a:ext uri="{FF2B5EF4-FFF2-40B4-BE49-F238E27FC236}">
                <a16:creationId xmlns:a16="http://schemas.microsoft.com/office/drawing/2014/main" id="{0D0A90BC-982F-4519-B154-AD2CD92D4117}"/>
              </a:ext>
            </a:extLst>
          </p:cNvPr>
          <p:cNvSpPr>
            <a:spLocks noGrp="1"/>
          </p:cNvSpPr>
          <p:nvPr>
            <p:ph type="title" hasCustomPrompt="1"/>
          </p:nvPr>
        </p:nvSpPr>
        <p:spPr>
          <a:xfrm>
            <a:off x="652462" y="346076"/>
            <a:ext cx="10887076" cy="568324"/>
          </a:xfrm>
        </p:spPr>
        <p:txBody>
          <a:bodyPr/>
          <a:lstStyle>
            <a:lvl1pPr algn="ctr">
              <a:defRPr>
                <a:solidFill>
                  <a:schemeClr val="bg1"/>
                </a:solidFill>
              </a:defRPr>
            </a:lvl1pPr>
          </a:lstStyle>
          <a:p>
            <a:r>
              <a:rPr lang="en-US" dirty="0"/>
              <a:t>Your Slide’s Title Goes Over Here</a:t>
            </a:r>
          </a:p>
        </p:txBody>
      </p:sp>
    </p:spTree>
    <p:extLst>
      <p:ext uri="{BB962C8B-B14F-4D97-AF65-F5344CB8AC3E}">
        <p14:creationId xmlns:p14="http://schemas.microsoft.com/office/powerpoint/2010/main" val="32480682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ull Image 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8B09657-D9FB-4E5C-9645-121FAA31326A}"/>
              </a:ext>
            </a:extLst>
          </p:cNvPr>
          <p:cNvSpPr/>
          <p:nvPr userDrawn="1"/>
        </p:nvSpPr>
        <p:spPr>
          <a:xfrm>
            <a:off x="647700" y="-1"/>
            <a:ext cx="5226008" cy="59577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icture Placeholder 21">
            <a:extLst>
              <a:ext uri="{FF2B5EF4-FFF2-40B4-BE49-F238E27FC236}">
                <a16:creationId xmlns:a16="http://schemas.microsoft.com/office/drawing/2014/main" id="{CC56583B-76EA-44AE-95A8-668E181D1003}"/>
              </a:ext>
            </a:extLst>
          </p:cNvPr>
          <p:cNvSpPr>
            <a:spLocks noGrp="1"/>
          </p:cNvSpPr>
          <p:nvPr>
            <p:ph type="pic" sz="quarter" idx="17"/>
          </p:nvPr>
        </p:nvSpPr>
        <p:spPr>
          <a:xfrm>
            <a:off x="0" y="-1"/>
            <a:ext cx="12192000" cy="6409809"/>
          </a:xfrm>
          <a:custGeom>
            <a:avLst/>
            <a:gdLst>
              <a:gd name="connsiteX0" fmla="*/ 0 w 12192000"/>
              <a:gd name="connsiteY0" fmla="*/ 0 h 6400800"/>
              <a:gd name="connsiteX1" fmla="*/ 647700 w 12192000"/>
              <a:gd name="connsiteY1" fmla="*/ 0 h 6400800"/>
              <a:gd name="connsiteX2" fmla="*/ 647700 w 12192000"/>
              <a:gd name="connsiteY2" fmla="*/ 5943600 h 6400800"/>
              <a:gd name="connsiteX3" fmla="*/ 5873708 w 12192000"/>
              <a:gd name="connsiteY3" fmla="*/ 5943600 h 6400800"/>
              <a:gd name="connsiteX4" fmla="*/ 5873708 w 12192000"/>
              <a:gd name="connsiteY4" fmla="*/ 0 h 6400800"/>
              <a:gd name="connsiteX5" fmla="*/ 12192000 w 12192000"/>
              <a:gd name="connsiteY5" fmla="*/ 0 h 6400800"/>
              <a:gd name="connsiteX6" fmla="*/ 12192000 w 12192000"/>
              <a:gd name="connsiteY6" fmla="*/ 6400800 h 6400800"/>
              <a:gd name="connsiteX7" fmla="*/ 0 w 12192000"/>
              <a:gd name="connsiteY7" fmla="*/ 640080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0800">
                <a:moveTo>
                  <a:pt x="0" y="0"/>
                </a:moveTo>
                <a:lnTo>
                  <a:pt x="647700" y="0"/>
                </a:lnTo>
                <a:lnTo>
                  <a:pt x="647700" y="5943600"/>
                </a:lnTo>
                <a:lnTo>
                  <a:pt x="5873708" y="5943600"/>
                </a:lnTo>
                <a:lnTo>
                  <a:pt x="5873708" y="0"/>
                </a:lnTo>
                <a:lnTo>
                  <a:pt x="12192000" y="0"/>
                </a:lnTo>
                <a:lnTo>
                  <a:pt x="12192000" y="6400800"/>
                </a:lnTo>
                <a:lnTo>
                  <a:pt x="0" y="6400800"/>
                </a:lnTo>
                <a:close/>
              </a:path>
            </a:pathLst>
          </a:custGeom>
          <a:solidFill>
            <a:schemeClr val="bg2"/>
          </a:solidFill>
        </p:spPr>
        <p:txBody>
          <a:bodyPr wrap="square">
            <a:noAutofit/>
          </a:bodyPr>
          <a:lstStyle>
            <a:lvl1pPr algn="r">
              <a:defRPr/>
            </a:lvl1pPr>
          </a:lstStyle>
          <a:p>
            <a:endParaRPr lang="en-US" dirty="0"/>
          </a:p>
        </p:txBody>
      </p:sp>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1072856" y="342901"/>
            <a:ext cx="4375696" cy="1219200"/>
          </a:xfrm>
        </p:spPr>
        <p:txBody>
          <a:bodyPr/>
          <a:lstStyle>
            <a:lvl1pPr>
              <a:defRPr>
                <a:solidFill>
                  <a:schemeClr val="tx1"/>
                </a:solidFill>
              </a:defRPr>
            </a:lvl1pPr>
          </a:lstStyle>
          <a:p>
            <a:r>
              <a:rPr lang="en-US" dirty="0"/>
              <a:t>Your Slide’s Title Goes Over Here</a:t>
            </a:r>
          </a:p>
        </p:txBody>
      </p:sp>
      <p:cxnSp>
        <p:nvCxnSpPr>
          <p:cNvPr id="193" name="Straight Connector 192">
            <a:extLst>
              <a:ext uri="{FF2B5EF4-FFF2-40B4-BE49-F238E27FC236}">
                <a16:creationId xmlns:a16="http://schemas.microsoft.com/office/drawing/2014/main" id="{6A850CEE-42D7-4707-A519-9FBC8C99AABA}"/>
              </a:ext>
            </a:extLst>
          </p:cNvPr>
          <p:cNvCxnSpPr>
            <a:cxnSpLocks/>
          </p:cNvCxnSpPr>
          <p:nvPr userDrawn="1"/>
        </p:nvCxnSpPr>
        <p:spPr>
          <a:xfrm flipH="1">
            <a:off x="1175658" y="1743608"/>
            <a:ext cx="41530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F96331D-5354-4A7C-9EC2-033B108280AA}"/>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B4F01D59-6C30-4226-B14E-B737AE57B6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933" t="23765" r="11354" b="68041"/>
          <a:stretch/>
        </p:blipFill>
        <p:spPr>
          <a:xfrm>
            <a:off x="0" y="6406676"/>
            <a:ext cx="12192000" cy="451323"/>
          </a:xfrm>
          <a:prstGeom prst="rect">
            <a:avLst/>
          </a:prstGeom>
        </p:spPr>
      </p:pic>
      <p:sp>
        <p:nvSpPr>
          <p:cNvPr id="23" name="Rectangle 22">
            <a:extLst>
              <a:ext uri="{FF2B5EF4-FFF2-40B4-BE49-F238E27FC236}">
                <a16:creationId xmlns:a16="http://schemas.microsoft.com/office/drawing/2014/main" id="{9B043E5E-0670-4523-A908-3938CB4AEFEA}"/>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ooter Placeholder 4">
            <a:extLst>
              <a:ext uri="{FF2B5EF4-FFF2-40B4-BE49-F238E27FC236}">
                <a16:creationId xmlns:a16="http://schemas.microsoft.com/office/drawing/2014/main" id="{8E8BC563-36D7-4A05-A3DB-31528E1D20B7}"/>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5" name="Slide Number Placeholder 5">
            <a:extLst>
              <a:ext uri="{FF2B5EF4-FFF2-40B4-BE49-F238E27FC236}">
                <a16:creationId xmlns:a16="http://schemas.microsoft.com/office/drawing/2014/main" id="{4D89ADE0-A4E7-4747-A6D6-E52BA0D15D49}"/>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6" name="Graphic 25">
            <a:extLst>
              <a:ext uri="{FF2B5EF4-FFF2-40B4-BE49-F238E27FC236}">
                <a16:creationId xmlns:a16="http://schemas.microsoft.com/office/drawing/2014/main" id="{2D408207-C679-496F-9D9C-25687350D28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39942" y="6532189"/>
            <a:ext cx="1196516" cy="200298"/>
          </a:xfrm>
          <a:prstGeom prst="rect">
            <a:avLst/>
          </a:prstGeom>
        </p:spPr>
      </p:pic>
      <p:sp>
        <p:nvSpPr>
          <p:cNvPr id="16" name="Text Placeholder 4">
            <a:extLst>
              <a:ext uri="{FF2B5EF4-FFF2-40B4-BE49-F238E27FC236}">
                <a16:creationId xmlns:a16="http://schemas.microsoft.com/office/drawing/2014/main" id="{DE2985AF-13E8-4EBD-BAC6-316E6716F915}"/>
              </a:ext>
            </a:extLst>
          </p:cNvPr>
          <p:cNvSpPr>
            <a:spLocks noGrp="1"/>
          </p:cNvSpPr>
          <p:nvPr>
            <p:ph type="body" sz="quarter" idx="10"/>
          </p:nvPr>
        </p:nvSpPr>
        <p:spPr>
          <a:xfrm>
            <a:off x="1068416" y="2495580"/>
            <a:ext cx="4384577" cy="3155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5E05D589-E10B-4F14-9157-4C269D04374E}"/>
              </a:ext>
            </a:extLst>
          </p:cNvPr>
          <p:cNvSpPr>
            <a:spLocks noGrp="1"/>
          </p:cNvSpPr>
          <p:nvPr>
            <p:ph type="body" sz="quarter" idx="16" hasCustomPrompt="1"/>
          </p:nvPr>
        </p:nvSpPr>
        <p:spPr>
          <a:xfrm>
            <a:off x="1068416" y="1924997"/>
            <a:ext cx="4384577" cy="374847"/>
          </a:xfrm>
        </p:spPr>
        <p:txBody>
          <a:bodyPr anchor="ctr">
            <a:normAutofit/>
          </a:bodyPr>
          <a:lstStyle>
            <a:lvl1pPr marL="0" indent="0">
              <a:buNone/>
              <a:defRPr sz="1800" b="1"/>
            </a:lvl1pPr>
          </a:lstStyle>
          <a:p>
            <a:pPr lvl="0"/>
            <a:r>
              <a:rPr lang="en-US" dirty="0"/>
              <a:t>Your Sub-Title Can Go Over Here</a:t>
            </a:r>
          </a:p>
        </p:txBody>
      </p:sp>
    </p:spTree>
    <p:extLst>
      <p:ext uri="{BB962C8B-B14F-4D97-AF65-F5344CB8AC3E}">
        <p14:creationId xmlns:p14="http://schemas.microsoft.com/office/powerpoint/2010/main" val="2421034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and Media">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471" r="21098" b="232"/>
          <a:stretch/>
        </p:blipFill>
        <p:spPr>
          <a:xfrm rot="16200000">
            <a:off x="-155337"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0"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0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47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679096"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29075609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and Media - 2">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r="21098" b="237"/>
          <a:stretch/>
        </p:blipFill>
        <p:spPr>
          <a:xfrm rot="16200000">
            <a:off x="5940662"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6103374"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736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743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9">
            <a:extLst>
              <a:ext uri="{FF2B5EF4-FFF2-40B4-BE49-F238E27FC236}">
                <a16:creationId xmlns:a16="http://schemas.microsoft.com/office/drawing/2014/main" id="{37AE9F95-348A-46A4-8804-F5238271C18B}"/>
              </a:ext>
            </a:extLst>
          </p:cNvPr>
          <p:cNvSpPr>
            <a:spLocks noGrp="1"/>
          </p:cNvSpPr>
          <p:nvPr>
            <p:ph sz="quarter" idx="11" hasCustomPrompt="1"/>
          </p:nvPr>
        </p:nvSpPr>
        <p:spPr>
          <a:xfrm>
            <a:off x="647700"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1097049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and Media - 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170FCB-C409-40AE-9083-1E13A59FBF4B}"/>
              </a:ext>
            </a:extLst>
          </p:cNvPr>
          <p:cNvSpPr/>
          <p:nvPr userDrawn="1"/>
        </p:nvSpPr>
        <p:spPr>
          <a:xfrm>
            <a:off x="0" y="3549689"/>
            <a:ext cx="12192000" cy="28567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5458002"/>
            <a:ext cx="10896599" cy="485598"/>
          </a:xfrm>
        </p:spPr>
        <p:txBody>
          <a:bodyPr anchor="ctr"/>
          <a:lstStyle>
            <a:lvl1pPr marL="0" indent="0" algn="ctr">
              <a:buNone/>
              <a:defRPr>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lvl="0"/>
            <a:r>
              <a:rPr lang="en-US" dirty="0"/>
              <a:t>Type your copy in this box</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1828798"/>
            <a:ext cx="10896600" cy="3430421"/>
          </a:xfrm>
          <a:solidFill>
            <a:schemeClr val="bg2"/>
          </a:solidFill>
        </p:spPr>
        <p:txBody>
          <a:bodyPr/>
          <a:lstStyle>
            <a:lvl1pPr>
              <a:defRPr/>
            </a:lvl1pPr>
          </a:lstStyle>
          <a:p>
            <a:pPr lvl="0"/>
            <a:r>
              <a:rPr lang="es-419" dirty="0" err="1"/>
              <a:t>Add</a:t>
            </a:r>
            <a:endParaRPr lang="en-US" dirty="0"/>
          </a:p>
        </p:txBody>
      </p:sp>
      <p:sp>
        <p:nvSpPr>
          <p:cNvPr id="8" name="Title 1">
            <a:extLst>
              <a:ext uri="{FF2B5EF4-FFF2-40B4-BE49-F238E27FC236}">
                <a16:creationId xmlns:a16="http://schemas.microsoft.com/office/drawing/2014/main" id="{E827F9C3-833D-48B0-9886-4EDD6675BE05}"/>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9" name="Text Placeholder 4">
            <a:extLst>
              <a:ext uri="{FF2B5EF4-FFF2-40B4-BE49-F238E27FC236}">
                <a16:creationId xmlns:a16="http://schemas.microsoft.com/office/drawing/2014/main" id="{D037E592-62B7-42C6-A411-39B6B64FCA29}"/>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7802209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ext and Media - 4">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616BFE6-CBF0-47DC-BCD2-44B6F6611F53}"/>
              </a:ext>
            </a:extLst>
          </p:cNvPr>
          <p:cNvSpPr/>
          <p:nvPr userDrawn="1"/>
        </p:nvSpPr>
        <p:spPr>
          <a:xfrm>
            <a:off x="9374966" y="2976060"/>
            <a:ext cx="2817034" cy="34304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7170FCB-C409-40AE-9083-1E13A59FBF4B}"/>
              </a:ext>
            </a:extLst>
          </p:cNvPr>
          <p:cNvSpPr/>
          <p:nvPr userDrawn="1"/>
        </p:nvSpPr>
        <p:spPr>
          <a:xfrm>
            <a:off x="0" y="2976060"/>
            <a:ext cx="2817034" cy="34304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2513179"/>
            <a:ext cx="5130483" cy="3430421"/>
          </a:xfrm>
          <a:solidFill>
            <a:schemeClr val="bg2"/>
          </a:solidFill>
        </p:spPr>
        <p:txBody>
          <a:bodyPr/>
          <a:lstStyle>
            <a:lvl1pPr>
              <a:defRPr/>
            </a:lvl1pPr>
          </a:lstStyle>
          <a:p>
            <a:pPr lvl="0"/>
            <a:r>
              <a:rPr lang="es-419" dirty="0" err="1"/>
              <a:t>Add</a:t>
            </a:r>
            <a:endParaRPr lang="en-US" dirty="0"/>
          </a:p>
        </p:txBody>
      </p:sp>
      <p:sp>
        <p:nvSpPr>
          <p:cNvPr id="8" name="Content Placeholder 9">
            <a:extLst>
              <a:ext uri="{FF2B5EF4-FFF2-40B4-BE49-F238E27FC236}">
                <a16:creationId xmlns:a16="http://schemas.microsoft.com/office/drawing/2014/main" id="{BFB12E77-174E-4451-910B-D894995A68FB}"/>
              </a:ext>
            </a:extLst>
          </p:cNvPr>
          <p:cNvSpPr>
            <a:spLocks noGrp="1"/>
          </p:cNvSpPr>
          <p:nvPr>
            <p:ph sz="quarter" idx="12" hasCustomPrompt="1"/>
          </p:nvPr>
        </p:nvSpPr>
        <p:spPr>
          <a:xfrm>
            <a:off x="6413817" y="2513179"/>
            <a:ext cx="5130483" cy="3430421"/>
          </a:xfrm>
          <a:solidFill>
            <a:schemeClr val="bg2"/>
          </a:solidFill>
        </p:spPr>
        <p:txBody>
          <a:bodyPr/>
          <a:lstStyle>
            <a:lvl1pPr>
              <a:defRPr/>
            </a:lvl1pPr>
          </a:lstStyle>
          <a:p>
            <a:pPr lvl="0"/>
            <a:r>
              <a:rPr lang="es-419" dirty="0" err="1"/>
              <a:t>Add</a:t>
            </a:r>
            <a:endParaRPr lang="en-US" dirty="0"/>
          </a:p>
        </p:txBody>
      </p:sp>
      <p:sp>
        <p:nvSpPr>
          <p:cNvPr id="12" name="Text Placeholder 3">
            <a:extLst>
              <a:ext uri="{FF2B5EF4-FFF2-40B4-BE49-F238E27FC236}">
                <a16:creationId xmlns:a16="http://schemas.microsoft.com/office/drawing/2014/main" id="{F3817582-F2F3-4888-B918-6449ED2A2426}"/>
              </a:ext>
            </a:extLst>
          </p:cNvPr>
          <p:cNvSpPr>
            <a:spLocks noGrp="1"/>
          </p:cNvSpPr>
          <p:nvPr>
            <p:ph type="body" sz="quarter" idx="13" hasCustomPrompt="1"/>
          </p:nvPr>
        </p:nvSpPr>
        <p:spPr>
          <a:xfrm>
            <a:off x="6415945"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5" name="Title 1">
            <a:extLst>
              <a:ext uri="{FF2B5EF4-FFF2-40B4-BE49-F238E27FC236}">
                <a16:creationId xmlns:a16="http://schemas.microsoft.com/office/drawing/2014/main" id="{13058BC6-A5DD-4A51-95A0-E83B94D83939}"/>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16" name="Text Placeholder 4">
            <a:extLst>
              <a:ext uri="{FF2B5EF4-FFF2-40B4-BE49-F238E27FC236}">
                <a16:creationId xmlns:a16="http://schemas.microsoft.com/office/drawing/2014/main" id="{61475132-00ED-4C79-84ED-CC21D0EC41C8}"/>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310261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and Media -  5">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5083155" y="342900"/>
            <a:ext cx="6461145" cy="2661557"/>
          </a:xfrm>
          <a:solidFill>
            <a:schemeClr val="bg2"/>
          </a:solidFill>
        </p:spPr>
        <p:txBody>
          <a:bodyPr/>
          <a:lstStyle>
            <a:lvl1pPr>
              <a:defRPr/>
            </a:lvl1pPr>
          </a:lstStyle>
          <a:p>
            <a:pPr lvl="0"/>
            <a:r>
              <a:rPr lang="es-419" dirty="0" err="1"/>
              <a:t>Add</a:t>
            </a:r>
            <a:endParaRPr lang="en-US" dirty="0"/>
          </a:p>
        </p:txBody>
      </p:sp>
      <p:sp>
        <p:nvSpPr>
          <p:cNvPr id="2" name="Title 1">
            <a:extLst>
              <a:ext uri="{FF2B5EF4-FFF2-40B4-BE49-F238E27FC236}">
                <a16:creationId xmlns:a16="http://schemas.microsoft.com/office/drawing/2014/main" id="{AD8AFAA8-A656-4815-93F5-D80A95CE5E1D}"/>
              </a:ext>
            </a:extLst>
          </p:cNvPr>
          <p:cNvSpPr>
            <a:spLocks noGrp="1"/>
          </p:cNvSpPr>
          <p:nvPr>
            <p:ph type="title" hasCustomPrompt="1"/>
          </p:nvPr>
        </p:nvSpPr>
        <p:spPr>
          <a:xfrm>
            <a:off x="647700" y="365125"/>
            <a:ext cx="4094685" cy="1196975"/>
          </a:xfrm>
        </p:spPr>
        <p:txBody>
          <a:bodyPr/>
          <a:lstStyle/>
          <a:p>
            <a:r>
              <a:rPr lang="en-US" dirty="0"/>
              <a:t>Your Slide’s Title Goes Over Here</a:t>
            </a:r>
          </a:p>
        </p:txBody>
      </p:sp>
      <p:sp>
        <p:nvSpPr>
          <p:cNvPr id="9" name="Content Placeholder 9">
            <a:extLst>
              <a:ext uri="{FF2B5EF4-FFF2-40B4-BE49-F238E27FC236}">
                <a16:creationId xmlns:a16="http://schemas.microsoft.com/office/drawing/2014/main" id="{EC79136A-9508-494C-8F21-F33A9EEA0D39}"/>
              </a:ext>
            </a:extLst>
          </p:cNvPr>
          <p:cNvSpPr>
            <a:spLocks noGrp="1"/>
          </p:cNvSpPr>
          <p:nvPr>
            <p:ph sz="quarter" idx="12" hasCustomPrompt="1"/>
          </p:nvPr>
        </p:nvSpPr>
        <p:spPr>
          <a:xfrm>
            <a:off x="5083155" y="3282043"/>
            <a:ext cx="6461145" cy="2661557"/>
          </a:xfrm>
          <a:solidFill>
            <a:schemeClr val="bg2"/>
          </a:solidFill>
        </p:spPr>
        <p:txBody>
          <a:bodyPr/>
          <a:lstStyle>
            <a:lvl1pPr>
              <a:defRPr/>
            </a:lvl1pPr>
          </a:lstStyle>
          <a:p>
            <a:pPr lvl="0"/>
            <a:r>
              <a:rPr lang="es-419" dirty="0" err="1"/>
              <a:t>Add</a:t>
            </a:r>
            <a:endParaRPr lang="en-US" dirty="0"/>
          </a:p>
        </p:txBody>
      </p:sp>
      <p:sp>
        <p:nvSpPr>
          <p:cNvPr id="8" name="Text Placeholder 4">
            <a:extLst>
              <a:ext uri="{FF2B5EF4-FFF2-40B4-BE49-F238E27FC236}">
                <a16:creationId xmlns:a16="http://schemas.microsoft.com/office/drawing/2014/main" id="{C6FAD771-7725-4F85-BAE0-79432CC2964C}"/>
              </a:ext>
            </a:extLst>
          </p:cNvPr>
          <p:cNvSpPr>
            <a:spLocks noGrp="1"/>
          </p:cNvSpPr>
          <p:nvPr>
            <p:ph type="body" sz="quarter" idx="13"/>
          </p:nvPr>
        </p:nvSpPr>
        <p:spPr>
          <a:xfrm>
            <a:off x="647701" y="1828801"/>
            <a:ext cx="408332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96920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ofile">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5508881" cy="549275"/>
          </a:xfrm>
        </p:spPr>
        <p:txBody>
          <a:bodyPr/>
          <a:lstStyle>
            <a:lvl1pPr>
              <a:defRPr/>
            </a:lvl1pPr>
          </a:lstStyle>
          <a:p>
            <a:r>
              <a:rPr lang="en-US" dirty="0"/>
              <a:t>Name and Last Name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914401"/>
            <a:ext cx="5508881"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Position Within The Company</a:t>
            </a:r>
          </a:p>
        </p:txBody>
      </p:sp>
      <p:sp>
        <p:nvSpPr>
          <p:cNvPr id="5" name="Rectangle 4">
            <a:extLst>
              <a:ext uri="{FF2B5EF4-FFF2-40B4-BE49-F238E27FC236}">
                <a16:creationId xmlns:a16="http://schemas.microsoft.com/office/drawing/2014/main" id="{9804A51C-FD7F-47E9-8E67-47F43C2B59DC}"/>
              </a:ext>
            </a:extLst>
          </p:cNvPr>
          <p:cNvSpPr/>
          <p:nvPr userDrawn="1"/>
        </p:nvSpPr>
        <p:spPr>
          <a:xfrm>
            <a:off x="0" y="4572000"/>
            <a:ext cx="12192000" cy="1834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946033" y="342900"/>
            <a:ext cx="4598268" cy="5600700"/>
          </a:xfrm>
          <a:solidFill>
            <a:schemeClr val="bg2"/>
          </a:solidFill>
        </p:spPr>
        <p:txBody>
          <a:bodyPr/>
          <a:lstStyle/>
          <a:p>
            <a:endParaRPr lang="en-US" dirty="0"/>
          </a:p>
        </p:txBody>
      </p:sp>
      <p:sp>
        <p:nvSpPr>
          <p:cNvPr id="12" name="Text Placeholder 4">
            <a:extLst>
              <a:ext uri="{FF2B5EF4-FFF2-40B4-BE49-F238E27FC236}">
                <a16:creationId xmlns:a16="http://schemas.microsoft.com/office/drawing/2014/main" id="{89940990-F99B-4063-AA81-269062B85275}"/>
              </a:ext>
            </a:extLst>
          </p:cNvPr>
          <p:cNvSpPr>
            <a:spLocks noGrp="1"/>
          </p:cNvSpPr>
          <p:nvPr>
            <p:ph type="body" sz="quarter" idx="13"/>
          </p:nvPr>
        </p:nvSpPr>
        <p:spPr>
          <a:xfrm>
            <a:off x="647700" y="1828800"/>
            <a:ext cx="5494915" cy="23967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3000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ransition Yellow">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 Placeholder 79">
            <a:extLst>
              <a:ext uri="{FF2B5EF4-FFF2-40B4-BE49-F238E27FC236}">
                <a16:creationId xmlns:a16="http://schemas.microsoft.com/office/drawing/2014/main" id="{8A62EA68-D2C8-4403-8BC4-6A22B21D5326}"/>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4"/>
                </a:solidFill>
                <a:latin typeface="+mj-lt"/>
              </a:defRPr>
            </a:lvl1pPr>
          </a:lstStyle>
          <a:p>
            <a:pPr lvl="0"/>
            <a:r>
              <a:rPr lang="en-US" dirty="0"/>
              <a:t>#</a:t>
            </a:r>
          </a:p>
        </p:txBody>
      </p:sp>
      <p:pic>
        <p:nvPicPr>
          <p:cNvPr id="12" name="Picture 11">
            <a:extLst>
              <a:ext uri="{FF2B5EF4-FFF2-40B4-BE49-F238E27FC236}">
                <a16:creationId xmlns:a16="http://schemas.microsoft.com/office/drawing/2014/main" id="{BEA552B2-63C6-4733-BA7D-BEBA0CF76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1476188"/>
            <a:ext cx="3937874" cy="3439389"/>
          </a:xfrm>
        </p:spPr>
        <p:txBody>
          <a:bodyPr anchor="b">
            <a:normAutofit/>
          </a:bodyPr>
          <a:lstStyle>
            <a:lvl1pPr algn="l">
              <a:defRPr sz="4000">
                <a:solidFill>
                  <a:schemeClr val="tx1"/>
                </a:solidFill>
              </a:defRPr>
            </a:lvl1pPr>
          </a:lstStyle>
          <a:p>
            <a:r>
              <a:rPr lang="en-US" dirty="0"/>
              <a:t>Your Transition’s Title Goes Here</a:t>
            </a:r>
          </a:p>
        </p:txBody>
      </p:sp>
      <p:sp>
        <p:nvSpPr>
          <p:cNvPr id="14" name="Subtitle 2">
            <a:extLst>
              <a:ext uri="{FF2B5EF4-FFF2-40B4-BE49-F238E27FC236}">
                <a16:creationId xmlns:a16="http://schemas.microsoft.com/office/drawing/2014/main" id="{3BF5DB33-DB03-464A-B627-9630482B5ADA}"/>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pic>
        <p:nvPicPr>
          <p:cNvPr id="55" name="Graphic 54">
            <a:extLst>
              <a:ext uri="{FF2B5EF4-FFF2-40B4-BE49-F238E27FC236}">
                <a16:creationId xmlns:a16="http://schemas.microsoft.com/office/drawing/2014/main" id="{3BA4AF4A-78E7-4051-9342-AA088A8155A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34720" r="38611" b="21640"/>
          <a:stretch/>
        </p:blipFill>
        <p:spPr>
          <a:xfrm>
            <a:off x="5302047" y="4077929"/>
            <a:ext cx="6889954" cy="2780072"/>
          </a:xfrm>
          <a:prstGeom prst="rect">
            <a:avLst/>
          </a:prstGeom>
        </p:spPr>
      </p:pic>
      <p:pic>
        <p:nvPicPr>
          <p:cNvPr id="59" name="Graphic 58">
            <a:extLst>
              <a:ext uri="{FF2B5EF4-FFF2-40B4-BE49-F238E27FC236}">
                <a16:creationId xmlns:a16="http://schemas.microsoft.com/office/drawing/2014/main" id="{7C6E8014-D431-42A0-9FCC-95725030C7F2}"/>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5230" t="32901" r="35095" b="21225"/>
          <a:stretch/>
        </p:blipFill>
        <p:spPr>
          <a:xfrm flipH="1">
            <a:off x="0" y="-1"/>
            <a:ext cx="4052982" cy="4950373"/>
          </a:xfrm>
          <a:prstGeom prst="rect">
            <a:avLst/>
          </a:prstGeom>
        </p:spPr>
      </p:pic>
    </p:spTree>
    <p:extLst>
      <p:ext uri="{BB962C8B-B14F-4D97-AF65-F5344CB8AC3E}">
        <p14:creationId xmlns:p14="http://schemas.microsoft.com/office/powerpoint/2010/main" val="21141274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47700" y="1828800"/>
            <a:ext cx="2101417" cy="2103049"/>
          </a:xfrm>
          <a:solidFill>
            <a:schemeClr val="bg2"/>
          </a:solidFill>
        </p:spPr>
        <p:txBody>
          <a:bodyPr/>
          <a:lstStyle/>
          <a:p>
            <a:endParaRPr lang="en-US" dirty="0"/>
          </a:p>
        </p:txBody>
      </p:sp>
      <p:sp>
        <p:nvSpPr>
          <p:cNvPr id="8" name="Text Placeholder 4">
            <a:extLst>
              <a:ext uri="{FF2B5EF4-FFF2-40B4-BE49-F238E27FC236}">
                <a16:creationId xmlns:a16="http://schemas.microsoft.com/office/drawing/2014/main" id="{391CCC28-9750-4E81-BD2F-AC5A067ABAA0}"/>
              </a:ext>
            </a:extLst>
          </p:cNvPr>
          <p:cNvSpPr>
            <a:spLocks noGrp="1"/>
          </p:cNvSpPr>
          <p:nvPr>
            <p:ph type="body" sz="quarter" idx="18"/>
          </p:nvPr>
        </p:nvSpPr>
        <p:spPr>
          <a:xfrm>
            <a:off x="647700"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2" name="Picture Placeholder 3">
            <a:extLst>
              <a:ext uri="{FF2B5EF4-FFF2-40B4-BE49-F238E27FC236}">
                <a16:creationId xmlns:a16="http://schemas.microsoft.com/office/drawing/2014/main" id="{23396870-290E-4DB5-921A-C8814822E657}"/>
              </a:ext>
            </a:extLst>
          </p:cNvPr>
          <p:cNvSpPr>
            <a:spLocks noGrp="1"/>
          </p:cNvSpPr>
          <p:nvPr>
            <p:ph type="pic" sz="quarter" idx="21"/>
          </p:nvPr>
        </p:nvSpPr>
        <p:spPr>
          <a:xfrm>
            <a:off x="3579428" y="1828800"/>
            <a:ext cx="2101417" cy="2103049"/>
          </a:xfrm>
          <a:solidFill>
            <a:schemeClr val="bg2"/>
          </a:solidFill>
        </p:spPr>
        <p:txBody>
          <a:bodyPr/>
          <a:lstStyle/>
          <a:p>
            <a:endParaRPr lang="en-US" dirty="0"/>
          </a:p>
        </p:txBody>
      </p:sp>
      <p:sp>
        <p:nvSpPr>
          <p:cNvPr id="13" name="Picture Placeholder 3">
            <a:extLst>
              <a:ext uri="{FF2B5EF4-FFF2-40B4-BE49-F238E27FC236}">
                <a16:creationId xmlns:a16="http://schemas.microsoft.com/office/drawing/2014/main" id="{35051877-CA28-4B2A-90EB-D46CC182D8E7}"/>
              </a:ext>
            </a:extLst>
          </p:cNvPr>
          <p:cNvSpPr>
            <a:spLocks noGrp="1"/>
          </p:cNvSpPr>
          <p:nvPr>
            <p:ph type="pic" sz="quarter" idx="22"/>
          </p:nvPr>
        </p:nvSpPr>
        <p:spPr>
          <a:xfrm>
            <a:off x="6511156" y="1828800"/>
            <a:ext cx="2101417" cy="2103049"/>
          </a:xfrm>
          <a:solidFill>
            <a:schemeClr val="bg2"/>
          </a:solidFill>
        </p:spPr>
        <p:txBody>
          <a:bodyPr/>
          <a:lstStyle/>
          <a:p>
            <a:endParaRPr lang="en-US" dirty="0"/>
          </a:p>
        </p:txBody>
      </p:sp>
      <p:sp>
        <p:nvSpPr>
          <p:cNvPr id="14" name="Picture Placeholder 3">
            <a:extLst>
              <a:ext uri="{FF2B5EF4-FFF2-40B4-BE49-F238E27FC236}">
                <a16:creationId xmlns:a16="http://schemas.microsoft.com/office/drawing/2014/main" id="{655BF87D-8B74-47DD-836E-432A13F072CF}"/>
              </a:ext>
            </a:extLst>
          </p:cNvPr>
          <p:cNvSpPr>
            <a:spLocks noGrp="1"/>
          </p:cNvSpPr>
          <p:nvPr>
            <p:ph type="pic" sz="quarter" idx="23"/>
          </p:nvPr>
        </p:nvSpPr>
        <p:spPr>
          <a:xfrm>
            <a:off x="9442883" y="1828800"/>
            <a:ext cx="2101417" cy="2103049"/>
          </a:xfrm>
          <a:solidFill>
            <a:schemeClr val="bg2"/>
          </a:solidFill>
        </p:spPr>
        <p:txBody>
          <a:bodyPr/>
          <a:lstStyle/>
          <a:p>
            <a:endParaRPr lang="en-US" dirty="0"/>
          </a:p>
        </p:txBody>
      </p:sp>
      <p:sp>
        <p:nvSpPr>
          <p:cNvPr id="15" name="Text Placeholder 4">
            <a:extLst>
              <a:ext uri="{FF2B5EF4-FFF2-40B4-BE49-F238E27FC236}">
                <a16:creationId xmlns:a16="http://schemas.microsoft.com/office/drawing/2014/main" id="{B89EB0BB-F7A4-4CFA-90FF-29A494B6EC46}"/>
              </a:ext>
            </a:extLst>
          </p:cNvPr>
          <p:cNvSpPr>
            <a:spLocks noGrp="1"/>
          </p:cNvSpPr>
          <p:nvPr>
            <p:ph type="body" sz="quarter" idx="24"/>
          </p:nvPr>
        </p:nvSpPr>
        <p:spPr>
          <a:xfrm>
            <a:off x="3572644"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A5A87C28-EC12-41F9-AB2F-019E6466B437}"/>
              </a:ext>
            </a:extLst>
          </p:cNvPr>
          <p:cNvSpPr>
            <a:spLocks noGrp="1"/>
          </p:cNvSpPr>
          <p:nvPr>
            <p:ph type="body" sz="quarter" idx="25" hasCustomPrompt="1"/>
          </p:nvPr>
        </p:nvSpPr>
        <p:spPr>
          <a:xfrm>
            <a:off x="3572644"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7" name="Text Placeholder 4">
            <a:extLst>
              <a:ext uri="{FF2B5EF4-FFF2-40B4-BE49-F238E27FC236}">
                <a16:creationId xmlns:a16="http://schemas.microsoft.com/office/drawing/2014/main" id="{D9CFC437-B25D-4DF9-8EB3-0E6205EA365C}"/>
              </a:ext>
            </a:extLst>
          </p:cNvPr>
          <p:cNvSpPr>
            <a:spLocks noGrp="1"/>
          </p:cNvSpPr>
          <p:nvPr>
            <p:ph type="body" sz="quarter" idx="26"/>
          </p:nvPr>
        </p:nvSpPr>
        <p:spPr>
          <a:xfrm>
            <a:off x="6497588"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a16="http://schemas.microsoft.com/office/drawing/2014/main" id="{E4CDD697-8FFD-4229-A9BE-438F225587F3}"/>
              </a:ext>
            </a:extLst>
          </p:cNvPr>
          <p:cNvSpPr>
            <a:spLocks noGrp="1"/>
          </p:cNvSpPr>
          <p:nvPr>
            <p:ph type="body" sz="quarter" idx="27" hasCustomPrompt="1"/>
          </p:nvPr>
        </p:nvSpPr>
        <p:spPr>
          <a:xfrm>
            <a:off x="6497588"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9" name="Text Placeholder 4">
            <a:extLst>
              <a:ext uri="{FF2B5EF4-FFF2-40B4-BE49-F238E27FC236}">
                <a16:creationId xmlns:a16="http://schemas.microsoft.com/office/drawing/2014/main" id="{98560D77-F22C-4AC9-B231-F2FA13CD3CF5}"/>
              </a:ext>
            </a:extLst>
          </p:cNvPr>
          <p:cNvSpPr>
            <a:spLocks noGrp="1"/>
          </p:cNvSpPr>
          <p:nvPr>
            <p:ph type="body" sz="quarter" idx="28"/>
          </p:nvPr>
        </p:nvSpPr>
        <p:spPr>
          <a:xfrm>
            <a:off x="9431761"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4">
            <a:extLst>
              <a:ext uri="{FF2B5EF4-FFF2-40B4-BE49-F238E27FC236}">
                <a16:creationId xmlns:a16="http://schemas.microsoft.com/office/drawing/2014/main" id="{D284111F-1444-4027-91EB-C8248DDA8964}"/>
              </a:ext>
            </a:extLst>
          </p:cNvPr>
          <p:cNvSpPr>
            <a:spLocks noGrp="1"/>
          </p:cNvSpPr>
          <p:nvPr>
            <p:ph type="body" sz="quarter" idx="29" hasCustomPrompt="1"/>
          </p:nvPr>
        </p:nvSpPr>
        <p:spPr>
          <a:xfrm>
            <a:off x="9431761"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3" name="Rectangle 2">
            <a:extLst>
              <a:ext uri="{FF2B5EF4-FFF2-40B4-BE49-F238E27FC236}">
                <a16:creationId xmlns:a16="http://schemas.microsoft.com/office/drawing/2014/main" id="{16494B91-EBC8-4EB5-B120-5D627A6C6724}"/>
              </a:ext>
            </a:extLst>
          </p:cNvPr>
          <p:cNvSpPr/>
          <p:nvPr userDrawn="1"/>
        </p:nvSpPr>
        <p:spPr>
          <a:xfrm>
            <a:off x="2300199" y="1754965"/>
            <a:ext cx="590668" cy="590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625482E-DBEC-4A8E-8AB0-E24629BFF7E0}"/>
              </a:ext>
            </a:extLst>
          </p:cNvPr>
          <p:cNvSpPr/>
          <p:nvPr userDrawn="1"/>
        </p:nvSpPr>
        <p:spPr>
          <a:xfrm>
            <a:off x="5215677" y="1754965"/>
            <a:ext cx="590668" cy="5906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9E4828A-79F6-461F-8A06-D938894CBF13}"/>
              </a:ext>
            </a:extLst>
          </p:cNvPr>
          <p:cNvSpPr/>
          <p:nvPr userDrawn="1"/>
        </p:nvSpPr>
        <p:spPr>
          <a:xfrm>
            <a:off x="8131155" y="1754965"/>
            <a:ext cx="590668" cy="5906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F7B09BE-02DC-40BF-881D-60342EB3DA70}"/>
              </a:ext>
            </a:extLst>
          </p:cNvPr>
          <p:cNvSpPr/>
          <p:nvPr userDrawn="1"/>
        </p:nvSpPr>
        <p:spPr>
          <a:xfrm>
            <a:off x="11046633" y="1754965"/>
            <a:ext cx="590668" cy="5906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1">
            <a:extLst>
              <a:ext uri="{FF2B5EF4-FFF2-40B4-BE49-F238E27FC236}">
                <a16:creationId xmlns:a16="http://schemas.microsoft.com/office/drawing/2014/main" id="{34D72A89-9820-49BE-98E2-326B298E729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26" name="Text Placeholder 4">
            <a:extLst>
              <a:ext uri="{FF2B5EF4-FFF2-40B4-BE49-F238E27FC236}">
                <a16:creationId xmlns:a16="http://schemas.microsoft.com/office/drawing/2014/main" id="{207ED980-8182-4A5E-9C74-6CD9C5136CED}"/>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6869339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w/ BG Im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5F5BF60-4B06-4124-95FD-9E09C63EADE2}"/>
              </a:ext>
            </a:extLst>
          </p:cNvPr>
          <p:cNvSpPr/>
          <p:nvPr userDrawn="1"/>
        </p:nvSpPr>
        <p:spPr>
          <a:xfrm>
            <a:off x="6821083" y="0"/>
            <a:ext cx="4723217"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050F7605-B32E-4FE4-A129-2B47C6617F94}"/>
              </a:ext>
            </a:extLst>
          </p:cNvPr>
          <p:cNvSpPr>
            <a:spLocks noGrp="1"/>
          </p:cNvSpPr>
          <p:nvPr>
            <p:ph type="pic" sz="quarter" idx="10"/>
          </p:nvPr>
        </p:nvSpPr>
        <p:spPr>
          <a:xfrm>
            <a:off x="0" y="0"/>
            <a:ext cx="12192000" cy="6407150"/>
          </a:xfrm>
          <a:custGeom>
            <a:avLst/>
            <a:gdLst>
              <a:gd name="connsiteX0" fmla="*/ 0 w 12192000"/>
              <a:gd name="connsiteY0" fmla="*/ 0 h 6407150"/>
              <a:gd name="connsiteX1" fmla="*/ 6821083 w 12192000"/>
              <a:gd name="connsiteY1" fmla="*/ 0 h 6407150"/>
              <a:gd name="connsiteX2" fmla="*/ 6821083 w 12192000"/>
              <a:gd name="connsiteY2" fmla="*/ 5943600 h 6407150"/>
              <a:gd name="connsiteX3" fmla="*/ 11544300 w 12192000"/>
              <a:gd name="connsiteY3" fmla="*/ 5943600 h 6407150"/>
              <a:gd name="connsiteX4" fmla="*/ 11544300 w 12192000"/>
              <a:gd name="connsiteY4" fmla="*/ 0 h 6407150"/>
              <a:gd name="connsiteX5" fmla="*/ 12192000 w 12192000"/>
              <a:gd name="connsiteY5" fmla="*/ 0 h 6407150"/>
              <a:gd name="connsiteX6" fmla="*/ 12192000 w 12192000"/>
              <a:gd name="connsiteY6" fmla="*/ 6407150 h 6407150"/>
              <a:gd name="connsiteX7" fmla="*/ 0 w 12192000"/>
              <a:gd name="connsiteY7" fmla="*/ 6407150 h 640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7150">
                <a:moveTo>
                  <a:pt x="0" y="0"/>
                </a:moveTo>
                <a:lnTo>
                  <a:pt x="6821083" y="0"/>
                </a:lnTo>
                <a:lnTo>
                  <a:pt x="6821083" y="5943600"/>
                </a:lnTo>
                <a:lnTo>
                  <a:pt x="11544300" y="5943600"/>
                </a:lnTo>
                <a:lnTo>
                  <a:pt x="11544300" y="0"/>
                </a:lnTo>
                <a:lnTo>
                  <a:pt x="12192000" y="0"/>
                </a:lnTo>
                <a:lnTo>
                  <a:pt x="12192000" y="6407150"/>
                </a:lnTo>
                <a:lnTo>
                  <a:pt x="0" y="6407150"/>
                </a:lnTo>
                <a:close/>
              </a:path>
            </a:pathLst>
          </a:custGeom>
          <a:solidFill>
            <a:schemeClr val="bg2"/>
          </a:solidFill>
          <a:ln>
            <a:noFill/>
          </a:ln>
        </p:spPr>
        <p:txBody>
          <a:bodyPr wrap="square">
            <a:noAutofit/>
          </a:bodyPr>
          <a:lstStyle/>
          <a:p>
            <a:endParaRPr lang="en-US"/>
          </a:p>
        </p:txBody>
      </p:sp>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832442" y="0"/>
            <a:ext cx="4711858" cy="5943600"/>
          </a:xfrm>
          <a:noFill/>
        </p:spPr>
        <p:txBody>
          <a:bodyPr lIns="457200" tIns="274320" rIns="457200" bIns="274320"/>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7343598" y="4992688"/>
            <a:ext cx="3918127" cy="352425"/>
          </a:xfrm>
        </p:spPr>
        <p:txBody>
          <a:bodyPr/>
          <a:lstStyle>
            <a:lvl1pPr marL="0" indent="0" algn="r">
              <a:buNone/>
              <a:defRPr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
        <p:nvSpPr>
          <p:cNvPr id="13" name="Freeform: Shape 12">
            <a:extLst>
              <a:ext uri="{FF2B5EF4-FFF2-40B4-BE49-F238E27FC236}">
                <a16:creationId xmlns:a16="http://schemas.microsoft.com/office/drawing/2014/main" id="{5F220071-3DC0-44E8-9AF2-F11DEA86FB82}"/>
              </a:ext>
            </a:extLst>
          </p:cNvPr>
          <p:cNvSpPr/>
          <p:nvPr userDrawn="1"/>
        </p:nvSpPr>
        <p:spPr>
          <a:xfrm>
            <a:off x="7292516" y="342900"/>
            <a:ext cx="607674" cy="506662"/>
          </a:xfrm>
          <a:custGeom>
            <a:avLst/>
            <a:gdLst/>
            <a:ahLst/>
            <a:cxnLst/>
            <a:rect l="l" t="t" r="r" b="b"/>
            <a:pathLst>
              <a:path w="72275" h="60261">
                <a:moveTo>
                  <a:pt x="72275" y="0"/>
                </a:moveTo>
                <a:lnTo>
                  <a:pt x="72275" y="10841"/>
                </a:lnTo>
                <a:cubicBezTo>
                  <a:pt x="68368" y="11948"/>
                  <a:pt x="65585" y="14194"/>
                  <a:pt x="63924" y="17580"/>
                </a:cubicBezTo>
                <a:cubicBezTo>
                  <a:pt x="62264" y="20966"/>
                  <a:pt x="61434" y="24514"/>
                  <a:pt x="61434" y="28226"/>
                </a:cubicBezTo>
                <a:lnTo>
                  <a:pt x="61434" y="31351"/>
                </a:lnTo>
                <a:lnTo>
                  <a:pt x="72275" y="31351"/>
                </a:lnTo>
                <a:lnTo>
                  <a:pt x="72275" y="60261"/>
                </a:lnTo>
                <a:lnTo>
                  <a:pt x="43365" y="60261"/>
                </a:lnTo>
                <a:lnTo>
                  <a:pt x="43365" y="38383"/>
                </a:lnTo>
                <a:cubicBezTo>
                  <a:pt x="43365" y="29919"/>
                  <a:pt x="44277" y="23407"/>
                  <a:pt x="46100" y="18850"/>
                </a:cubicBezTo>
                <a:cubicBezTo>
                  <a:pt x="47923" y="14292"/>
                  <a:pt x="51130" y="10157"/>
                  <a:pt x="55720" y="6446"/>
                </a:cubicBezTo>
                <a:cubicBezTo>
                  <a:pt x="60310" y="2734"/>
                  <a:pt x="65829" y="586"/>
                  <a:pt x="72275" y="0"/>
                </a:cubicBezTo>
                <a:close/>
                <a:moveTo>
                  <a:pt x="28910" y="0"/>
                </a:moveTo>
                <a:lnTo>
                  <a:pt x="28910" y="10841"/>
                </a:lnTo>
                <a:cubicBezTo>
                  <a:pt x="25003" y="11948"/>
                  <a:pt x="22220" y="14194"/>
                  <a:pt x="20559" y="17580"/>
                </a:cubicBezTo>
                <a:cubicBezTo>
                  <a:pt x="18899" y="20966"/>
                  <a:pt x="18069" y="24514"/>
                  <a:pt x="18069" y="28226"/>
                </a:cubicBezTo>
                <a:lnTo>
                  <a:pt x="18069" y="31351"/>
                </a:lnTo>
                <a:lnTo>
                  <a:pt x="28910" y="31351"/>
                </a:lnTo>
                <a:lnTo>
                  <a:pt x="28910" y="60261"/>
                </a:lnTo>
                <a:lnTo>
                  <a:pt x="0" y="60261"/>
                </a:lnTo>
                <a:lnTo>
                  <a:pt x="0" y="38383"/>
                </a:lnTo>
                <a:cubicBezTo>
                  <a:pt x="0" y="29919"/>
                  <a:pt x="912" y="23407"/>
                  <a:pt x="2735" y="18850"/>
                </a:cubicBezTo>
                <a:cubicBezTo>
                  <a:pt x="4558" y="14292"/>
                  <a:pt x="7765" y="10157"/>
                  <a:pt x="12355" y="6446"/>
                </a:cubicBezTo>
                <a:cubicBezTo>
                  <a:pt x="16946" y="2734"/>
                  <a:pt x="22464" y="586"/>
                  <a:pt x="28910"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36413"/>
              </a:solidFill>
              <a:effectLst/>
              <a:uLnTx/>
              <a:uFillTx/>
              <a:latin typeface="Lucida Sans" panose="020B0602030504020204" pitchFamily="34" charset="0"/>
              <a:ea typeface="+mn-ea"/>
              <a:cs typeface="Lucida Sans"/>
            </a:endParaRPr>
          </a:p>
        </p:txBody>
      </p:sp>
    </p:spTree>
    <p:extLst>
      <p:ext uri="{BB962C8B-B14F-4D97-AF65-F5344CB8AC3E}">
        <p14:creationId xmlns:p14="http://schemas.microsoft.com/office/powerpoint/2010/main" val="37343717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Side Image">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A137E60-69CD-47D3-BD4E-53701E0DFC19}"/>
              </a:ext>
            </a:extLst>
          </p:cNvPr>
          <p:cNvSpPr/>
          <p:nvPr userDrawn="1"/>
        </p:nvSpPr>
        <p:spPr>
          <a:xfrm>
            <a:off x="4992282" y="755374"/>
            <a:ext cx="6552018" cy="4838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18">
            <a:extLst>
              <a:ext uri="{FF2B5EF4-FFF2-40B4-BE49-F238E27FC236}">
                <a16:creationId xmlns:a16="http://schemas.microsoft.com/office/drawing/2014/main" id="{582ABD1D-60BF-49C2-9F68-028F76B630BB}"/>
              </a:ext>
            </a:extLst>
          </p:cNvPr>
          <p:cNvSpPr>
            <a:spLocks noGrp="1"/>
          </p:cNvSpPr>
          <p:nvPr>
            <p:ph type="pic" sz="quarter" idx="12"/>
          </p:nvPr>
        </p:nvSpPr>
        <p:spPr>
          <a:xfrm>
            <a:off x="647700" y="0"/>
            <a:ext cx="4816475" cy="5943600"/>
          </a:xfrm>
          <a:custGeom>
            <a:avLst/>
            <a:gdLst>
              <a:gd name="connsiteX0" fmla="*/ 0 w 4816475"/>
              <a:gd name="connsiteY0" fmla="*/ 0 h 5943600"/>
              <a:gd name="connsiteX1" fmla="*/ 4816475 w 4816475"/>
              <a:gd name="connsiteY1" fmla="*/ 0 h 5943600"/>
              <a:gd name="connsiteX2" fmla="*/ 4816475 w 4816475"/>
              <a:gd name="connsiteY2" fmla="*/ 755374 h 5943600"/>
              <a:gd name="connsiteX3" fmla="*/ 4344582 w 4816475"/>
              <a:gd name="connsiteY3" fmla="*/ 755374 h 5943600"/>
              <a:gd name="connsiteX4" fmla="*/ 4344582 w 4816475"/>
              <a:gd name="connsiteY4" fmla="*/ 921500 h 5943600"/>
              <a:gd name="connsiteX5" fmla="*/ 4344582 w 4816475"/>
              <a:gd name="connsiteY5" fmla="*/ 5582952 h 5943600"/>
              <a:gd name="connsiteX6" fmla="*/ 4344582 w 4816475"/>
              <a:gd name="connsiteY6" fmla="*/ 5594312 h 5943600"/>
              <a:gd name="connsiteX7" fmla="*/ 4816475 w 4816475"/>
              <a:gd name="connsiteY7" fmla="*/ 5594312 h 5943600"/>
              <a:gd name="connsiteX8" fmla="*/ 4816475 w 4816475"/>
              <a:gd name="connsiteY8" fmla="*/ 5943600 h 5943600"/>
              <a:gd name="connsiteX9" fmla="*/ 0 w 4816475"/>
              <a:gd name="connsiteY9" fmla="*/ 594360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16475" h="5943600">
                <a:moveTo>
                  <a:pt x="0" y="0"/>
                </a:moveTo>
                <a:lnTo>
                  <a:pt x="4816475" y="0"/>
                </a:lnTo>
                <a:lnTo>
                  <a:pt x="4816475" y="755374"/>
                </a:lnTo>
                <a:lnTo>
                  <a:pt x="4344582" y="755374"/>
                </a:lnTo>
                <a:lnTo>
                  <a:pt x="4344582" y="921500"/>
                </a:lnTo>
                <a:lnTo>
                  <a:pt x="4344582" y="5582952"/>
                </a:lnTo>
                <a:lnTo>
                  <a:pt x="4344582" y="5594312"/>
                </a:lnTo>
                <a:lnTo>
                  <a:pt x="4816475" y="5594312"/>
                </a:lnTo>
                <a:lnTo>
                  <a:pt x="4816475" y="5943600"/>
                </a:lnTo>
                <a:lnTo>
                  <a:pt x="0" y="5943600"/>
                </a:lnTo>
                <a:close/>
              </a:path>
            </a:pathLst>
          </a:custGeom>
        </p:spPr>
        <p:txBody>
          <a:bodyPr wrap="square">
            <a:noAutofit/>
          </a:bodyPr>
          <a:lstStyle/>
          <a:p>
            <a:endParaRPr lang="en-US"/>
          </a:p>
        </p:txBody>
      </p:sp>
      <p:pic>
        <p:nvPicPr>
          <p:cNvPr id="14" name="Graphic 13">
            <a:extLst>
              <a:ext uri="{FF2B5EF4-FFF2-40B4-BE49-F238E27FC236}">
                <a16:creationId xmlns:a16="http://schemas.microsoft.com/office/drawing/2014/main" id="{E8D611D0-E861-4BB4-AF24-A404E1DD731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5475041" y="1562100"/>
            <a:ext cx="5548875" cy="3078054"/>
          </a:xfrm>
          <a:noFill/>
        </p:spPr>
        <p:txBody>
          <a:bodyPr lIns="0" tIns="274320" rIns="457200" bIns="274320"/>
          <a:lstStyle>
            <a:lvl1pPr>
              <a:defRPr>
                <a:solidFill>
                  <a:schemeClr val="tx1"/>
                </a:solidFill>
              </a:defRPr>
            </a:lvl1pPr>
          </a:lstStyle>
          <a:p>
            <a:r>
              <a:rPr lang="en-US" dirty="0"/>
              <a:t>Your Slide’s Title Goes Over Here</a:t>
            </a:r>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5475041" y="4767647"/>
            <a:ext cx="5554554" cy="352425"/>
          </a:xfrm>
        </p:spPr>
        <p:txBody>
          <a:bodyPr/>
          <a:lstStyle>
            <a:lvl1pPr marL="0" indent="0" algn="r">
              <a:buNone/>
              <a:defRPr b="1">
                <a:solidFill>
                  <a:schemeClr val="tx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Tree>
    <p:extLst>
      <p:ext uri="{BB962C8B-B14F-4D97-AF65-F5344CB8AC3E}">
        <p14:creationId xmlns:p14="http://schemas.microsoft.com/office/powerpoint/2010/main" val="18724445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Slid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6BF89D67-6428-4FF4-9D90-6F9F65A13F25}"/>
              </a:ext>
            </a:extLst>
          </p:cNvPr>
          <p:cNvSpPr>
            <a:spLocks noGrp="1"/>
          </p:cNvSpPr>
          <p:nvPr>
            <p:ph type="chart" sz="quarter" idx="20"/>
          </p:nvPr>
        </p:nvSpPr>
        <p:spPr>
          <a:xfrm>
            <a:off x="647700" y="1828801"/>
            <a:ext cx="10896600" cy="4114800"/>
          </a:xfrm>
          <a:solidFill>
            <a:schemeClr val="bg2"/>
          </a:solidFill>
        </p:spPr>
        <p:txBody>
          <a:bodyPr/>
          <a:lstStyle/>
          <a:p>
            <a:endParaRPr lang="en-US"/>
          </a:p>
        </p:txBody>
      </p:sp>
      <p:sp>
        <p:nvSpPr>
          <p:cNvPr id="8" name="Title 2">
            <a:extLst>
              <a:ext uri="{FF2B5EF4-FFF2-40B4-BE49-F238E27FC236}">
                <a16:creationId xmlns:a16="http://schemas.microsoft.com/office/drawing/2014/main" id="{A6837CCE-1CE3-4C5E-843A-431D37676DE8}"/>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94D20DB8-58ED-49BD-B2BC-89E83CE2F834}"/>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104974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Slid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647700" y="2441575"/>
            <a:ext cx="5543550" cy="3502025"/>
          </a:xfrm>
          <a:solidFill>
            <a:schemeClr val="bg2"/>
          </a:solidFill>
        </p:spPr>
        <p:txBody>
          <a:bodyPr/>
          <a:lstStyle/>
          <a:p>
            <a:endParaRPr lang="en-US"/>
          </a:p>
        </p:txBody>
      </p:sp>
      <p:sp>
        <p:nvSpPr>
          <p:cNvPr id="9" name="Text Placeholder 8">
            <a:extLst>
              <a:ext uri="{FF2B5EF4-FFF2-40B4-BE49-F238E27FC236}">
                <a16:creationId xmlns:a16="http://schemas.microsoft.com/office/drawing/2014/main" id="{F86C0A54-5118-40F3-9AA5-78E29764233A}"/>
              </a:ext>
            </a:extLst>
          </p:cNvPr>
          <p:cNvSpPr>
            <a:spLocks noGrp="1"/>
          </p:cNvSpPr>
          <p:nvPr>
            <p:ph type="body" sz="quarter" idx="21"/>
          </p:nvPr>
        </p:nvSpPr>
        <p:spPr>
          <a:xfrm>
            <a:off x="6645275" y="2447925"/>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E9C7A840-ED42-4459-9444-1A3FED91A844}"/>
              </a:ext>
            </a:extLst>
          </p:cNvPr>
          <p:cNvSpPr>
            <a:spLocks noGrp="1"/>
          </p:cNvSpPr>
          <p:nvPr>
            <p:ph type="body" sz="quarter" idx="22"/>
          </p:nvPr>
        </p:nvSpPr>
        <p:spPr>
          <a:xfrm>
            <a:off x="6645275" y="3747294"/>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a:extLst>
              <a:ext uri="{FF2B5EF4-FFF2-40B4-BE49-F238E27FC236}">
                <a16:creationId xmlns:a16="http://schemas.microsoft.com/office/drawing/2014/main" id="{996791C4-9BC4-4421-8C01-E73F18770DAC}"/>
              </a:ext>
            </a:extLst>
          </p:cNvPr>
          <p:cNvSpPr>
            <a:spLocks noGrp="1"/>
          </p:cNvSpPr>
          <p:nvPr>
            <p:ph type="body" sz="quarter" idx="23"/>
          </p:nvPr>
        </p:nvSpPr>
        <p:spPr>
          <a:xfrm>
            <a:off x="6645275" y="5046662"/>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2">
            <a:extLst>
              <a:ext uri="{FF2B5EF4-FFF2-40B4-BE49-F238E27FC236}">
                <a16:creationId xmlns:a16="http://schemas.microsoft.com/office/drawing/2014/main" id="{812D48C7-408B-43F6-878C-98EE4A798BBF}"/>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3B041AA0-87B5-46D0-960F-B00320DC16B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6903152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rt Slide 3">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D1CB9D9C-3A43-4651-8691-1A94BF9C400A}"/>
              </a:ext>
            </a:extLst>
          </p:cNvPr>
          <p:cNvSpPr>
            <a:spLocks noGrp="1"/>
          </p:cNvSpPr>
          <p:nvPr>
            <p:ph type="chart" sz="quarter" idx="20"/>
          </p:nvPr>
        </p:nvSpPr>
        <p:spPr>
          <a:xfrm>
            <a:off x="647700" y="1828800"/>
            <a:ext cx="3418824" cy="2510340"/>
          </a:xfrm>
          <a:solidFill>
            <a:schemeClr val="bg2"/>
          </a:solidFill>
        </p:spPr>
        <p:txBody>
          <a:bodyPr/>
          <a:lstStyle/>
          <a:p>
            <a:endParaRPr lang="en-US" dirty="0"/>
          </a:p>
        </p:txBody>
      </p:sp>
      <p:sp>
        <p:nvSpPr>
          <p:cNvPr id="8" name="Chart Placeholder 3">
            <a:extLst>
              <a:ext uri="{FF2B5EF4-FFF2-40B4-BE49-F238E27FC236}">
                <a16:creationId xmlns:a16="http://schemas.microsoft.com/office/drawing/2014/main" id="{167A5698-CF49-4BA5-9434-47CB94834359}"/>
              </a:ext>
            </a:extLst>
          </p:cNvPr>
          <p:cNvSpPr>
            <a:spLocks noGrp="1"/>
          </p:cNvSpPr>
          <p:nvPr>
            <p:ph type="chart" sz="quarter" idx="21"/>
          </p:nvPr>
        </p:nvSpPr>
        <p:spPr>
          <a:xfrm>
            <a:off x="4386588" y="1828800"/>
            <a:ext cx="3418824" cy="2510340"/>
          </a:xfrm>
          <a:solidFill>
            <a:schemeClr val="bg2"/>
          </a:solidFill>
        </p:spPr>
        <p:txBody>
          <a:bodyPr/>
          <a:lstStyle/>
          <a:p>
            <a:endParaRPr lang="en-US" dirty="0"/>
          </a:p>
        </p:txBody>
      </p:sp>
      <p:sp>
        <p:nvSpPr>
          <p:cNvPr id="9" name="Chart Placeholder 3">
            <a:extLst>
              <a:ext uri="{FF2B5EF4-FFF2-40B4-BE49-F238E27FC236}">
                <a16:creationId xmlns:a16="http://schemas.microsoft.com/office/drawing/2014/main" id="{72FD1F3D-62B4-49DA-8C93-718BE2D55D96}"/>
              </a:ext>
            </a:extLst>
          </p:cNvPr>
          <p:cNvSpPr>
            <a:spLocks noGrp="1"/>
          </p:cNvSpPr>
          <p:nvPr>
            <p:ph type="chart" sz="quarter" idx="22"/>
          </p:nvPr>
        </p:nvSpPr>
        <p:spPr>
          <a:xfrm>
            <a:off x="8125476" y="1828800"/>
            <a:ext cx="3418824" cy="2510340"/>
          </a:xfrm>
          <a:solidFill>
            <a:schemeClr val="bg2"/>
          </a:solidFill>
        </p:spPr>
        <p:txBody>
          <a:bodyPr/>
          <a:lstStyle/>
          <a:p>
            <a:endParaRPr lang="en-US" dirty="0"/>
          </a:p>
        </p:txBody>
      </p:sp>
      <p:sp>
        <p:nvSpPr>
          <p:cNvPr id="10" name="Text Placeholder 4">
            <a:extLst>
              <a:ext uri="{FF2B5EF4-FFF2-40B4-BE49-F238E27FC236}">
                <a16:creationId xmlns:a16="http://schemas.microsoft.com/office/drawing/2014/main" id="{1DD87D91-7EE6-4276-ACD9-A278048D8043}"/>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04DB3039-4342-4B76-A74B-D34F4860F6D4}"/>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2" name="Text Placeholder 4">
            <a:extLst>
              <a:ext uri="{FF2B5EF4-FFF2-40B4-BE49-F238E27FC236}">
                <a16:creationId xmlns:a16="http://schemas.microsoft.com/office/drawing/2014/main" id="{D931B3E7-20CD-4BAD-AF8B-418EB63662A8}"/>
              </a:ext>
            </a:extLst>
          </p:cNvPr>
          <p:cNvSpPr>
            <a:spLocks noGrp="1"/>
          </p:cNvSpPr>
          <p:nvPr>
            <p:ph type="body" sz="quarter" idx="23"/>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E69E3A2E-50A2-42CE-999F-021E2FA2AB68}"/>
              </a:ext>
            </a:extLst>
          </p:cNvPr>
          <p:cNvSpPr>
            <a:spLocks noGrp="1"/>
          </p:cNvSpPr>
          <p:nvPr>
            <p:ph type="body" sz="quarter" idx="24"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4" name="Text Placeholder 4">
            <a:extLst>
              <a:ext uri="{FF2B5EF4-FFF2-40B4-BE49-F238E27FC236}">
                <a16:creationId xmlns:a16="http://schemas.microsoft.com/office/drawing/2014/main" id="{55E0511F-8110-4C48-95BE-B683759B08CE}"/>
              </a:ext>
            </a:extLst>
          </p:cNvPr>
          <p:cNvSpPr>
            <a:spLocks noGrp="1"/>
          </p:cNvSpPr>
          <p:nvPr>
            <p:ph type="body" sz="quarter" idx="25"/>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a:extLst>
              <a:ext uri="{FF2B5EF4-FFF2-40B4-BE49-F238E27FC236}">
                <a16:creationId xmlns:a16="http://schemas.microsoft.com/office/drawing/2014/main" id="{D978FE31-720A-49A0-BAFE-2A60542A2D9A}"/>
              </a:ext>
            </a:extLst>
          </p:cNvPr>
          <p:cNvSpPr>
            <a:spLocks noGrp="1"/>
          </p:cNvSpPr>
          <p:nvPr>
            <p:ph type="body" sz="quarter" idx="26"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6" name="Title 2">
            <a:extLst>
              <a:ext uri="{FF2B5EF4-FFF2-40B4-BE49-F238E27FC236}">
                <a16:creationId xmlns:a16="http://schemas.microsoft.com/office/drawing/2014/main" id="{F4BF3CC2-B20D-40EE-82C9-9A85CB3795A3}"/>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72213205-13B9-4301-83B2-0B1825E26B9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808653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Slide 4">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4321274" y="2441575"/>
            <a:ext cx="3549453" cy="3502025"/>
          </a:xfrm>
          <a:solidFill>
            <a:schemeClr val="bg2"/>
          </a:solidFill>
        </p:spPr>
        <p:txBody>
          <a:bodyPr/>
          <a:lstStyle/>
          <a:p>
            <a:endParaRPr lang="en-US"/>
          </a:p>
        </p:txBody>
      </p:sp>
      <p:sp>
        <p:nvSpPr>
          <p:cNvPr id="12" name="Title 2">
            <a:extLst>
              <a:ext uri="{FF2B5EF4-FFF2-40B4-BE49-F238E27FC236}">
                <a16:creationId xmlns:a16="http://schemas.microsoft.com/office/drawing/2014/main" id="{4FD2989E-7AD6-47AF-9DF6-588353403E8A}"/>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3" name="Text Placeholder 4">
            <a:extLst>
              <a:ext uri="{FF2B5EF4-FFF2-40B4-BE49-F238E27FC236}">
                <a16:creationId xmlns:a16="http://schemas.microsoft.com/office/drawing/2014/main" id="{F63F7D8B-C644-4297-AF68-52415175B6FE}"/>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119398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able Placeholder 3">
            <a:extLst>
              <a:ext uri="{FF2B5EF4-FFF2-40B4-BE49-F238E27FC236}">
                <a16:creationId xmlns:a16="http://schemas.microsoft.com/office/drawing/2014/main" id="{22C59D99-1058-4C68-A2EC-C86B0CAE88CA}"/>
              </a:ext>
            </a:extLst>
          </p:cNvPr>
          <p:cNvSpPr>
            <a:spLocks noGrp="1"/>
          </p:cNvSpPr>
          <p:nvPr>
            <p:ph type="tbl" sz="quarter" idx="20"/>
          </p:nvPr>
        </p:nvSpPr>
        <p:spPr>
          <a:xfrm>
            <a:off x="647700" y="1828800"/>
            <a:ext cx="10896600" cy="4114800"/>
          </a:xfrm>
        </p:spPr>
        <p:txBody>
          <a:bodyPr/>
          <a:lstStyle/>
          <a:p>
            <a:endParaRPr lang="en-US"/>
          </a:p>
        </p:txBody>
      </p:sp>
      <p:sp>
        <p:nvSpPr>
          <p:cNvPr id="8" name="Title 2">
            <a:extLst>
              <a:ext uri="{FF2B5EF4-FFF2-40B4-BE49-F238E27FC236}">
                <a16:creationId xmlns:a16="http://schemas.microsoft.com/office/drawing/2014/main" id="{709FD611-BA69-4C67-9CCA-524222D76BAC}"/>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39D9FDED-D231-4289-8A82-A1A0529B15A3}"/>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207692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D4F51361-B27C-4A3E-B28D-8674A2BF6699}"/>
              </a:ext>
            </a:extLst>
          </p:cNvPr>
          <p:cNvSpPr>
            <a:spLocks noGrp="1"/>
          </p:cNvSpPr>
          <p:nvPr>
            <p:ph type="body" sz="quarter" idx="20"/>
          </p:nvPr>
        </p:nvSpPr>
        <p:spPr>
          <a:xfrm>
            <a:off x="647699" y="1828801"/>
            <a:ext cx="5274117"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able Placeholder 8">
            <a:extLst>
              <a:ext uri="{FF2B5EF4-FFF2-40B4-BE49-F238E27FC236}">
                <a16:creationId xmlns:a16="http://schemas.microsoft.com/office/drawing/2014/main" id="{2EBD8E35-FCB2-428C-ADCA-EB13B94725C0}"/>
              </a:ext>
            </a:extLst>
          </p:cNvPr>
          <p:cNvSpPr>
            <a:spLocks noGrp="1"/>
          </p:cNvSpPr>
          <p:nvPr>
            <p:ph type="tbl" sz="quarter" idx="21"/>
          </p:nvPr>
        </p:nvSpPr>
        <p:spPr>
          <a:xfrm>
            <a:off x="6113038" y="342900"/>
            <a:ext cx="5431261" cy="5600700"/>
          </a:xfrm>
        </p:spPr>
        <p:txBody>
          <a:bodyPr/>
          <a:lstStyle/>
          <a:p>
            <a:endParaRPr lang="en-US" dirty="0"/>
          </a:p>
        </p:txBody>
      </p:sp>
      <p:sp>
        <p:nvSpPr>
          <p:cNvPr id="8" name="Title 1">
            <a:extLst>
              <a:ext uri="{FF2B5EF4-FFF2-40B4-BE49-F238E27FC236}">
                <a16:creationId xmlns:a16="http://schemas.microsoft.com/office/drawing/2014/main" id="{07B1EB60-932B-42C8-80EB-BB6B7FA7A2B6}"/>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10" name="Text Placeholder 4">
            <a:extLst>
              <a:ext uri="{FF2B5EF4-FFF2-40B4-BE49-F238E27FC236}">
                <a16:creationId xmlns:a16="http://schemas.microsoft.com/office/drawing/2014/main" id="{E54A8DBA-F36D-48ED-9CA5-ACC5B9BA84D2}"/>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6565338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ptop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611916" y="2504660"/>
            <a:ext cx="4568896" cy="2799995"/>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5FAA5A1C-A4D8-4174-823F-07FCCE0243EB}"/>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9DB3DADC-FC16-4D8C-A48F-BDA566E11A4B}"/>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48175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ransition Gree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6"/>
                </a:solidFill>
                <a:latin typeface="+mj-lt"/>
              </a:defRPr>
            </a:lvl1pPr>
          </a:lstStyle>
          <a:p>
            <a:pPr lvl="0"/>
            <a:r>
              <a:rPr lang="en-US" dirty="0"/>
              <a:t>#</a:t>
            </a:r>
          </a:p>
        </p:txBody>
      </p:sp>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pic>
        <p:nvPicPr>
          <p:cNvPr id="47" name="Graphic 46">
            <a:extLst>
              <a:ext uri="{FF2B5EF4-FFF2-40B4-BE49-F238E27FC236}">
                <a16:creationId xmlns:a16="http://schemas.microsoft.com/office/drawing/2014/main" id="{4D682B29-9625-4218-9FCA-D7BB9F3372C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1640"/>
          <a:stretch/>
        </p:blipFill>
        <p:spPr>
          <a:xfrm>
            <a:off x="5302047" y="4077929"/>
            <a:ext cx="6889954" cy="2780072"/>
          </a:xfrm>
          <a:prstGeom prst="rect">
            <a:avLst/>
          </a:prstGeom>
        </p:spPr>
      </p:pic>
      <p:pic>
        <p:nvPicPr>
          <p:cNvPr id="48" name="Graphic 47">
            <a:extLst>
              <a:ext uri="{FF2B5EF4-FFF2-40B4-BE49-F238E27FC236}">
                <a16:creationId xmlns:a16="http://schemas.microsoft.com/office/drawing/2014/main" id="{A7E6B9F6-3DB8-4392-ADBE-2AC02BC1B66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230" t="32901" r="35095" b="21225"/>
          <a:stretch/>
        </p:blipFill>
        <p:spPr>
          <a:xfrm flipH="1">
            <a:off x="0" y="-1"/>
            <a:ext cx="4052982" cy="4950373"/>
          </a:xfrm>
          <a:prstGeom prst="rect">
            <a:avLst/>
          </a:prstGeom>
        </p:spPr>
      </p:pic>
      <p:pic>
        <p:nvPicPr>
          <p:cNvPr id="14" name="Picture 13">
            <a:extLst>
              <a:ext uri="{FF2B5EF4-FFF2-40B4-BE49-F238E27FC236}">
                <a16:creationId xmlns:a16="http://schemas.microsoft.com/office/drawing/2014/main" id="{D4255C1B-DEA9-47F2-BD47-67501A43EC10}"/>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9251948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bile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5" name="Picture Placeholder 24">
            <a:extLst>
              <a:ext uri="{FF2B5EF4-FFF2-40B4-BE49-F238E27FC236}">
                <a16:creationId xmlns:a16="http://schemas.microsoft.com/office/drawing/2014/main" id="{E3D2DA1C-3B5A-4E2C-9DCE-B744ADE40EE8}"/>
              </a:ext>
            </a:extLst>
          </p:cNvPr>
          <p:cNvSpPr>
            <a:spLocks noGrp="1"/>
          </p:cNvSpPr>
          <p:nvPr>
            <p:ph type="pic" sz="quarter" idx="13"/>
          </p:nvPr>
        </p:nvSpPr>
        <p:spPr>
          <a:xfrm>
            <a:off x="8519160" y="746760"/>
            <a:ext cx="2300382" cy="4884420"/>
          </a:xfrm>
          <a:custGeom>
            <a:avLst/>
            <a:gdLst>
              <a:gd name="connsiteX0" fmla="*/ 383405 w 2300382"/>
              <a:gd name="connsiteY0" fmla="*/ 0 h 4884420"/>
              <a:gd name="connsiteX1" fmla="*/ 1916977 w 2300382"/>
              <a:gd name="connsiteY1" fmla="*/ 0 h 4884420"/>
              <a:gd name="connsiteX2" fmla="*/ 2300382 w 2300382"/>
              <a:gd name="connsiteY2" fmla="*/ 383405 h 4884420"/>
              <a:gd name="connsiteX3" fmla="*/ 2300382 w 2300382"/>
              <a:gd name="connsiteY3" fmla="*/ 4501015 h 4884420"/>
              <a:gd name="connsiteX4" fmla="*/ 1916977 w 2300382"/>
              <a:gd name="connsiteY4" fmla="*/ 4884420 h 4884420"/>
              <a:gd name="connsiteX5" fmla="*/ 383405 w 2300382"/>
              <a:gd name="connsiteY5" fmla="*/ 4884420 h 4884420"/>
              <a:gd name="connsiteX6" fmla="*/ 0 w 2300382"/>
              <a:gd name="connsiteY6" fmla="*/ 4501015 h 4884420"/>
              <a:gd name="connsiteX7" fmla="*/ 0 w 2300382"/>
              <a:gd name="connsiteY7" fmla="*/ 383405 h 4884420"/>
              <a:gd name="connsiteX8" fmla="*/ 383405 w 2300382"/>
              <a:gd name="connsiteY8" fmla="*/ 0 h 488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0382" h="4884420">
                <a:moveTo>
                  <a:pt x="383405" y="0"/>
                </a:moveTo>
                <a:lnTo>
                  <a:pt x="1916977" y="0"/>
                </a:lnTo>
                <a:cubicBezTo>
                  <a:pt x="2128726" y="0"/>
                  <a:pt x="2300382" y="171656"/>
                  <a:pt x="2300382" y="383405"/>
                </a:cubicBezTo>
                <a:lnTo>
                  <a:pt x="2300382" y="4501015"/>
                </a:lnTo>
                <a:cubicBezTo>
                  <a:pt x="2300382" y="4712764"/>
                  <a:pt x="2128726" y="4884420"/>
                  <a:pt x="1916977" y="4884420"/>
                </a:cubicBezTo>
                <a:lnTo>
                  <a:pt x="383405" y="4884420"/>
                </a:lnTo>
                <a:cubicBezTo>
                  <a:pt x="171656" y="4884420"/>
                  <a:pt x="0" y="4712764"/>
                  <a:pt x="0" y="4501015"/>
                </a:cubicBezTo>
                <a:lnTo>
                  <a:pt x="0" y="383405"/>
                </a:lnTo>
                <a:cubicBezTo>
                  <a:pt x="0" y="171656"/>
                  <a:pt x="171656" y="0"/>
                  <a:pt x="383405" y="0"/>
                </a:cubicBezTo>
                <a:close/>
              </a:path>
            </a:pathLst>
          </a:custGeom>
          <a:solidFill>
            <a:schemeClr val="bg2"/>
          </a:solidFill>
        </p:spPr>
        <p:txBody>
          <a:bodyPr wrap="square" anchor="ctr">
            <a:noAutofit/>
          </a:bodyPr>
          <a:lstStyle>
            <a:lvl1pPr algn="ctr">
              <a:defRPr/>
            </a:lvl1p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CD1A5FE5-E605-42DB-9941-8DB20995203F}"/>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6B41EB45-2E5B-497C-9F05-D88790F7644A}"/>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8078905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52463" y="346075"/>
            <a:ext cx="4725988" cy="568325"/>
          </a:xfrm>
        </p:spPr>
        <p:txBody>
          <a:bodyPr/>
          <a:lstStyle/>
          <a:p>
            <a:r>
              <a:rPr lang="en-US" dirty="0"/>
              <a:t>Your Slide’s Title Goes Over Here</a:t>
            </a:r>
          </a:p>
        </p:txBody>
      </p:sp>
      <p:sp>
        <p:nvSpPr>
          <p:cNvPr id="8" name="Text Placeholder 4">
            <a:extLst>
              <a:ext uri="{FF2B5EF4-FFF2-40B4-BE49-F238E27FC236}">
                <a16:creationId xmlns:a16="http://schemas.microsoft.com/office/drawing/2014/main" id="{74456497-3611-4399-97C0-82170F436F80}"/>
              </a:ext>
            </a:extLst>
          </p:cNvPr>
          <p:cNvSpPr>
            <a:spLocks noGrp="1"/>
          </p:cNvSpPr>
          <p:nvPr>
            <p:ph type="body" sz="quarter" idx="16" hasCustomPrompt="1"/>
          </p:nvPr>
        </p:nvSpPr>
        <p:spPr>
          <a:xfrm>
            <a:off x="652462" y="914400"/>
            <a:ext cx="472598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42052787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47700" y="1143472"/>
            <a:ext cx="4020852" cy="1642086"/>
          </a:xfrm>
        </p:spPr>
        <p:txBody>
          <a:bodyPr/>
          <a:lstStyle/>
          <a:p>
            <a:r>
              <a:rPr lang="en-US" dirty="0"/>
              <a:t>Your Slide’s Title Goes Over Here</a:t>
            </a:r>
          </a:p>
        </p:txBody>
      </p:sp>
      <p:sp>
        <p:nvSpPr>
          <p:cNvPr id="9" name="Rectangle 8">
            <a:extLst>
              <a:ext uri="{FF2B5EF4-FFF2-40B4-BE49-F238E27FC236}">
                <a16:creationId xmlns:a16="http://schemas.microsoft.com/office/drawing/2014/main" id="{8AABFF73-4807-4FAD-8211-9F4CF4628CC3}"/>
              </a:ext>
            </a:extLst>
          </p:cNvPr>
          <p:cNvSpPr/>
          <p:nvPr userDrawn="1"/>
        </p:nvSpPr>
        <p:spPr>
          <a:xfrm>
            <a:off x="6096000" y="0"/>
            <a:ext cx="6096000" cy="64121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43F2C92C-4BF7-4364-BFE4-D3A3463B7E8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793954" y="4077929"/>
            <a:ext cx="6889954" cy="2328551"/>
          </a:xfrm>
          <a:prstGeom prst="rect">
            <a:avLst/>
          </a:prstGeom>
        </p:spPr>
      </p:pic>
      <p:pic>
        <p:nvPicPr>
          <p:cNvPr id="11" name="Graphic 10">
            <a:extLst>
              <a:ext uri="{FF2B5EF4-FFF2-40B4-BE49-F238E27FC236}">
                <a16:creationId xmlns:a16="http://schemas.microsoft.com/office/drawing/2014/main" id="{1481371F-2397-455B-A7B7-3FCB2CF30FD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4104" t="21612" r="41653" b="27240"/>
          <a:stretch/>
        </p:blipFill>
        <p:spPr>
          <a:xfrm>
            <a:off x="8901841" y="0"/>
            <a:ext cx="3290159" cy="5191265"/>
          </a:xfrm>
          <a:prstGeom prst="rect">
            <a:avLst/>
          </a:prstGeom>
        </p:spPr>
      </p:pic>
      <p:sp>
        <p:nvSpPr>
          <p:cNvPr id="14" name="Text Placeholder 4">
            <a:extLst>
              <a:ext uri="{FF2B5EF4-FFF2-40B4-BE49-F238E27FC236}">
                <a16:creationId xmlns:a16="http://schemas.microsoft.com/office/drawing/2014/main" id="{C398A03C-F303-49E8-A8CC-129FA8BA02C2}"/>
              </a:ext>
            </a:extLst>
          </p:cNvPr>
          <p:cNvSpPr>
            <a:spLocks noGrp="1"/>
          </p:cNvSpPr>
          <p:nvPr>
            <p:ph type="body" sz="quarter" idx="10"/>
          </p:nvPr>
        </p:nvSpPr>
        <p:spPr>
          <a:xfrm>
            <a:off x="647701" y="2867025"/>
            <a:ext cx="4020852" cy="1914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59116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w/ Graphic">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8" name="Graphic 7">
            <a:extLst>
              <a:ext uri="{FF2B5EF4-FFF2-40B4-BE49-F238E27FC236}">
                <a16:creationId xmlns:a16="http://schemas.microsoft.com/office/drawing/2014/main" id="{3EDA69EA-C13A-4190-8214-7C5F77F3E36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
        <p:nvSpPr>
          <p:cNvPr id="9" name="Title 2">
            <a:extLst>
              <a:ext uri="{FF2B5EF4-FFF2-40B4-BE49-F238E27FC236}">
                <a16:creationId xmlns:a16="http://schemas.microsoft.com/office/drawing/2014/main" id="{2419D6B3-80B7-4F6E-B9C9-81A7A4E324CE}"/>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0" name="Text Placeholder 4">
            <a:extLst>
              <a:ext uri="{FF2B5EF4-FFF2-40B4-BE49-F238E27FC236}">
                <a16:creationId xmlns:a16="http://schemas.microsoft.com/office/drawing/2014/main" id="{32EFC698-DF2C-4FAE-B0BA-72B15E3F6242}"/>
              </a:ext>
            </a:extLst>
          </p:cNvPr>
          <p:cNvSpPr>
            <a:spLocks noGrp="1"/>
          </p:cNvSpPr>
          <p:nvPr>
            <p:ph type="body" sz="quarter" idx="16" hasCustomPrompt="1"/>
          </p:nvPr>
        </p:nvSpPr>
        <p:spPr>
          <a:xfrm>
            <a:off x="652462" y="914400"/>
            <a:ext cx="10887076" cy="647700"/>
          </a:xfrm>
        </p:spPr>
        <p:txBody>
          <a:bodyPr anchor="t">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26248717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4969329" cy="5578475"/>
          </a:xfrm>
        </p:spPr>
        <p:txBody>
          <a:body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60B18C2E-AB19-4647-82ED-A7AB5059DE46}"/>
              </a:ext>
            </a:extLst>
          </p:cNvPr>
          <p:cNvSpPr>
            <a:spLocks noGrp="1"/>
          </p:cNvSpPr>
          <p:nvPr>
            <p:ph type="pic" sz="quarter" idx="10"/>
          </p:nvPr>
        </p:nvSpPr>
        <p:spPr>
          <a:xfrm>
            <a:off x="6111875" y="0"/>
            <a:ext cx="6080125" cy="6407150"/>
          </a:xfrm>
          <a:solidFill>
            <a:schemeClr val="bg2"/>
          </a:solidFill>
        </p:spPr>
        <p:txBody>
          <a:bodyPr/>
          <a:lstStyle/>
          <a:p>
            <a:endParaRPr lang="en-US"/>
          </a:p>
        </p:txBody>
      </p:sp>
    </p:spTree>
    <p:extLst>
      <p:ext uri="{BB962C8B-B14F-4D97-AF65-F5344CB8AC3E}">
        <p14:creationId xmlns:p14="http://schemas.microsoft.com/office/powerpoint/2010/main" val="8637567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with Brand Bar - Right">
    <p:spTree>
      <p:nvGrpSpPr>
        <p:cNvPr id="1" name=""/>
        <p:cNvGrpSpPr/>
        <p:nvPr/>
      </p:nvGrpSpPr>
      <p:grpSpPr>
        <a:xfrm>
          <a:off x="0" y="0"/>
          <a:ext cx="0" cy="0"/>
          <a:chOff x="0" y="0"/>
          <a:chExt cx="0" cy="0"/>
        </a:xfrm>
      </p:grpSpPr>
      <p:pic>
        <p:nvPicPr>
          <p:cNvPr id="12" name="Picture 11" descr="A picture containing outdoor, night sky&#10;&#10;Description automatically generated">
            <a:extLst>
              <a:ext uri="{FF2B5EF4-FFF2-40B4-BE49-F238E27FC236}">
                <a16:creationId xmlns:a16="http://schemas.microsoft.com/office/drawing/2014/main" id="{BAEEF684-0D10-4BBF-87BD-ECEF705EDD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0454" r="21098" b="986"/>
          <a:stretch/>
        </p:blipFill>
        <p:spPr>
          <a:xfrm rot="16200000">
            <a:off x="7030858" y="1245532"/>
            <a:ext cx="6406676" cy="3915608"/>
          </a:xfrm>
          <a:prstGeom prst="rect">
            <a:avLst/>
          </a:prstGeom>
          <a:ln>
            <a:noFill/>
          </a:ln>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1" name="Graphic 10">
            <a:extLst>
              <a:ext uri="{FF2B5EF4-FFF2-40B4-BE49-F238E27FC236}">
                <a16:creationId xmlns:a16="http://schemas.microsoft.com/office/drawing/2014/main" id="{D3FC4CEE-7E9F-4DC5-A17F-42C2E1E638C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37581" t="25341" r="30141" b="35938"/>
          <a:stretch/>
        </p:blipFill>
        <p:spPr>
          <a:xfrm>
            <a:off x="8276392" y="0"/>
            <a:ext cx="3915608" cy="4961744"/>
          </a:xfrm>
          <a:prstGeom prst="rect">
            <a:avLst/>
          </a:prstGeom>
        </p:spPr>
      </p:pic>
      <p:sp>
        <p:nvSpPr>
          <p:cNvPr id="14" name="Title 1">
            <a:extLst>
              <a:ext uri="{FF2B5EF4-FFF2-40B4-BE49-F238E27FC236}">
                <a16:creationId xmlns:a16="http://schemas.microsoft.com/office/drawing/2014/main" id="{BA32843F-401A-4A55-AEE1-4D4557B63DCE}"/>
              </a:ext>
            </a:extLst>
          </p:cNvPr>
          <p:cNvSpPr>
            <a:spLocks noGrp="1"/>
          </p:cNvSpPr>
          <p:nvPr>
            <p:ph type="title" hasCustomPrompt="1"/>
          </p:nvPr>
        </p:nvSpPr>
        <p:spPr>
          <a:xfrm>
            <a:off x="652463" y="346076"/>
            <a:ext cx="6582301"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F4FAA6B1-7B25-4D4E-8508-98EEEA1578B5}"/>
              </a:ext>
            </a:extLst>
          </p:cNvPr>
          <p:cNvSpPr>
            <a:spLocks noGrp="1"/>
          </p:cNvSpPr>
          <p:nvPr>
            <p:ph type="body" sz="quarter" idx="22" hasCustomPrompt="1"/>
          </p:nvPr>
        </p:nvSpPr>
        <p:spPr>
          <a:xfrm>
            <a:off x="652463" y="914400"/>
            <a:ext cx="6582301" cy="647700"/>
          </a:xfrm>
        </p:spPr>
        <p:txBody>
          <a:bodyPr vert="horz" lIns="91440" tIns="45720" rIns="91440" bIns="45720" rtlCol="0" anchor="t">
            <a:normAutofit/>
          </a:bodyPr>
          <a:lstStyle>
            <a:lvl1pPr>
              <a:defRPr lang="en-US" sz="1800" b="1" dirty="0"/>
            </a:lvl1pPr>
          </a:lstStyle>
          <a:p>
            <a:pPr marL="0" lvl="0" indent="0">
              <a:buNone/>
            </a:pPr>
            <a:r>
              <a:rPr lang="en-US" dirty="0"/>
              <a:t>Your Slide’s Sub-Title Goes Over Here.</a:t>
            </a:r>
          </a:p>
        </p:txBody>
      </p:sp>
    </p:spTree>
    <p:extLst>
      <p:ext uri="{BB962C8B-B14F-4D97-AF65-F5344CB8AC3E}">
        <p14:creationId xmlns:p14="http://schemas.microsoft.com/office/powerpoint/2010/main" val="30462894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Layou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2899911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Layout w/ Graphic">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4" name="Graphic 3">
            <a:extLst>
              <a:ext uri="{FF2B5EF4-FFF2-40B4-BE49-F238E27FC236}">
                <a16:creationId xmlns:a16="http://schemas.microsoft.com/office/drawing/2014/main" id="{8FA778D3-8282-48BD-9514-F6D86AF66A2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Tree>
    <p:extLst>
      <p:ext uri="{BB962C8B-B14F-4D97-AF65-F5344CB8AC3E}">
        <p14:creationId xmlns:p14="http://schemas.microsoft.com/office/powerpoint/2010/main" val="39247292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58A0D-7349-4906-8C5C-5BAD3588B5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91A138-F27D-4950-B5C8-AA432628C3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9AC4CC60-A96B-40CC-92B3-5714BC7F4591}"/>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1228889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1009AB1-A054-4F52-905A-5A9E5AC8ABA3}"/>
              </a:ext>
            </a:extLst>
          </p:cNvPr>
          <p:cNvPicPr>
            <a:picLocks noChangeAspect="1"/>
          </p:cNvPicPr>
          <p:nvPr userDrawn="1"/>
        </p:nvPicPr>
        <p:blipFill rotWithShape="1">
          <a:blip r:embed="rId2"/>
          <a:srcRect l="1" r="1" b="15626"/>
          <a:stretch/>
        </p:blipFill>
        <p:spPr>
          <a:xfrm flipH="1">
            <a:off x="-1" y="0"/>
            <a:ext cx="12192001" cy="6858000"/>
          </a:xfrm>
          <a:prstGeom prst="rect">
            <a:avLst/>
          </a:prstGeom>
        </p:spPr>
      </p:pic>
      <p:sp>
        <p:nvSpPr>
          <p:cNvPr id="2" name="Rectangle 1">
            <a:extLst>
              <a:ext uri="{FF2B5EF4-FFF2-40B4-BE49-F238E27FC236}">
                <a16:creationId xmlns:a16="http://schemas.microsoft.com/office/drawing/2014/main" id="{B4DA0606-BBFC-4315-9CAC-D83449EE0FBF}"/>
              </a:ext>
            </a:extLst>
          </p:cNvPr>
          <p:cNvSpPr/>
          <p:nvPr userDrawn="1"/>
        </p:nvSpPr>
        <p:spPr bwMode="auto">
          <a:xfrm>
            <a:off x="0" y="0"/>
            <a:ext cx="8361575" cy="6858000"/>
          </a:xfrm>
          <a:prstGeom prst="rect">
            <a:avLst/>
          </a:prstGeom>
          <a:gradFill flip="none" rotWithShape="1">
            <a:gsLst>
              <a:gs pos="0">
                <a:schemeClr val="bg1">
                  <a:alpha val="85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71843" y="2425780"/>
            <a:ext cx="5083629" cy="1107996"/>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71843"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Picture 9">
            <a:extLst>
              <a:ext uri="{FF2B5EF4-FFF2-40B4-BE49-F238E27FC236}">
                <a16:creationId xmlns:a16="http://schemas.microsoft.com/office/drawing/2014/main" id="{1F40133D-FE5B-4B34-8AE7-AE1A14B1CB61}"/>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40787950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ransition Blu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tx2"/>
                </a:solidFill>
                <a:latin typeface="+mj-lt"/>
              </a:defRPr>
            </a:lvl1pPr>
          </a:lstStyle>
          <a:p>
            <a:pPr lvl="0"/>
            <a:r>
              <a:rPr lang="en-US" dirty="0"/>
              <a:t>#</a:t>
            </a:r>
          </a:p>
        </p:txBody>
      </p:sp>
      <p:pic>
        <p:nvPicPr>
          <p:cNvPr id="75" name="Graphic 74">
            <a:extLst>
              <a:ext uri="{FF2B5EF4-FFF2-40B4-BE49-F238E27FC236}">
                <a16:creationId xmlns:a16="http://schemas.microsoft.com/office/drawing/2014/main" id="{CAEFEFA3-9109-497A-BB7D-BC6FA8993BF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sp>
        <p:nvSpPr>
          <p:cNvPr id="12" name="Subtitle 2">
            <a:extLst>
              <a:ext uri="{FF2B5EF4-FFF2-40B4-BE49-F238E27FC236}">
                <a16:creationId xmlns:a16="http://schemas.microsoft.com/office/drawing/2014/main" id="{22EAD3F4-901E-4BFA-9745-D004B2496AB3}"/>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sp>
        <p:nvSpPr>
          <p:cNvPr id="18" name="Oval 17">
            <a:extLst>
              <a:ext uri="{FF2B5EF4-FFF2-40B4-BE49-F238E27FC236}">
                <a16:creationId xmlns:a16="http://schemas.microsoft.com/office/drawing/2014/main" id="{48657EE8-182B-4395-AA8F-C6F1FF84BE90}"/>
              </a:ext>
            </a:extLst>
          </p:cNvPr>
          <p:cNvSpPr/>
          <p:nvPr userDrawn="1"/>
        </p:nvSpPr>
        <p:spPr>
          <a:xfrm>
            <a:off x="505508" y="2824163"/>
            <a:ext cx="85725" cy="85725"/>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D1453A1-D7E0-4478-8984-3E57F4B967A3}"/>
              </a:ext>
            </a:extLst>
          </p:cNvPr>
          <p:cNvSpPr/>
          <p:nvPr userDrawn="1"/>
        </p:nvSpPr>
        <p:spPr>
          <a:xfrm>
            <a:off x="1844947" y="1913840"/>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2FB3F0-0C42-47BD-AACD-D873AC070264}"/>
              </a:ext>
            </a:extLst>
          </p:cNvPr>
          <p:cNvSpPr/>
          <p:nvPr userDrawn="1"/>
        </p:nvSpPr>
        <p:spPr>
          <a:xfrm>
            <a:off x="2331942" y="723861"/>
            <a:ext cx="77932" cy="77932"/>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E71397-8468-4CDD-8725-00C82BEE7867}"/>
              </a:ext>
            </a:extLst>
          </p:cNvPr>
          <p:cNvSpPr/>
          <p:nvPr userDrawn="1"/>
        </p:nvSpPr>
        <p:spPr>
          <a:xfrm>
            <a:off x="925785" y="189815"/>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B1150920-FC19-4DED-A60E-C5BC0796BD4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34720" r="38611" b="21640"/>
          <a:stretch/>
        </p:blipFill>
        <p:spPr>
          <a:xfrm>
            <a:off x="5302047" y="4077929"/>
            <a:ext cx="6889954" cy="2780072"/>
          </a:xfrm>
          <a:prstGeom prst="rect">
            <a:avLst/>
          </a:prstGeom>
        </p:spPr>
      </p:pic>
      <p:pic>
        <p:nvPicPr>
          <p:cNvPr id="16" name="Picture 15">
            <a:extLst>
              <a:ext uri="{FF2B5EF4-FFF2-40B4-BE49-F238E27FC236}">
                <a16:creationId xmlns:a16="http://schemas.microsoft.com/office/drawing/2014/main" id="{DF6BCF5D-91DA-47A1-8C56-D93162A2537E}"/>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1273307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365E03-3B5A-45C7-96EE-4A948AE2E4AF}"/>
              </a:ext>
            </a:extLst>
          </p:cNvPr>
          <p:cNvPicPr>
            <a:picLocks noChangeAspect="1"/>
          </p:cNvPicPr>
          <p:nvPr userDrawn="1"/>
        </p:nvPicPr>
        <p:blipFill rotWithShape="1">
          <a:blip r:embed="rId2"/>
          <a:srcRect b="15604"/>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71843" y="2425780"/>
            <a:ext cx="5083629" cy="1107996"/>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71843"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BF85E485-0290-446F-90BC-80E2EC6FAAB0}"/>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989896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8CFB9AF-9890-4680-8132-110B92C81CF6}"/>
              </a:ext>
            </a:extLst>
          </p:cNvPr>
          <p:cNvPicPr>
            <a:picLocks noChangeAspect="1"/>
          </p:cNvPicPr>
          <p:nvPr userDrawn="1"/>
        </p:nvPicPr>
        <p:blipFill rotWithShape="1">
          <a:blip r:embed="rId2"/>
          <a:srcRect l="16552" r="16721"/>
          <a:stretch/>
        </p:blipFill>
        <p:spPr>
          <a:xfrm>
            <a:off x="5326063" y="0"/>
            <a:ext cx="6865937"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5906"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69685"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81558006-954F-4977-8B07-1FD2A82D660D}"/>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14499665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5269C7-8066-400A-9307-83657E443C78}"/>
              </a:ext>
            </a:extLst>
          </p:cNvPr>
          <p:cNvPicPr>
            <a:picLocks noChangeAspect="1"/>
          </p:cNvPicPr>
          <p:nvPr userDrawn="1"/>
        </p:nvPicPr>
        <p:blipFill rotWithShape="1">
          <a:blip r:embed="rId2"/>
          <a:srcRect l="8375" r="25051"/>
          <a:stretch/>
        </p:blipFill>
        <p:spPr>
          <a:xfrm>
            <a:off x="5343524" y="0"/>
            <a:ext cx="6848475"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5906"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69685"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a:extLst>
              <a:ext uri="{FF2B5EF4-FFF2-40B4-BE49-F238E27FC236}">
                <a16:creationId xmlns:a16="http://schemas.microsoft.com/office/drawing/2014/main" id="{3D1F3B28-BCCE-471E-8817-6C2D275D5BC8}"/>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35054665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a:extLst>
              <a:ext uri="{FF2B5EF4-FFF2-40B4-BE49-F238E27FC236}">
                <a16:creationId xmlns:a16="http://schemas.microsoft.com/office/drawing/2014/main" id="{E60A633F-3D87-459A-921D-0A570309763A}"/>
              </a:ext>
            </a:extLst>
          </p:cNvPr>
          <p:cNvPicPr>
            <a:picLocks noChangeAspect="1"/>
          </p:cNvPicPr>
          <p:nvPr userDrawn="1"/>
        </p:nvPicPr>
        <p:blipFill>
          <a:blip r:embed="rId3"/>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870134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6C8E6401-3F7D-49A7-8858-B69BB2359D7B}"/>
              </a:ext>
            </a:extLst>
          </p:cNvPr>
          <p:cNvPicPr>
            <a:picLocks noChangeAspect="1"/>
          </p:cNvPicPr>
          <p:nvPr userDrawn="1"/>
        </p:nvPicPr>
        <p:blipFill>
          <a:blip r:embed="rId3"/>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3616728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35468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31296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98488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02477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792576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ext 1 Column">
    <p:spTree>
      <p:nvGrpSpPr>
        <p:cNvPr id="1" name=""/>
        <p:cNvGrpSpPr/>
        <p:nvPr/>
      </p:nvGrpSpPr>
      <p:grpSpPr>
        <a:xfrm>
          <a:off x="0" y="0"/>
          <a:ext cx="0" cy="0"/>
          <a:chOff x="0" y="0"/>
          <a:chExt cx="0" cy="0"/>
        </a:xfrm>
      </p:grpSpPr>
      <p:pic>
        <p:nvPicPr>
          <p:cNvPr id="9" name="Picture 8" descr="A picture containing outdoor, night sky&#10;&#10;Description automatically generated">
            <a:extLst>
              <a:ext uri="{FF2B5EF4-FFF2-40B4-BE49-F238E27FC236}">
                <a16:creationId xmlns:a16="http://schemas.microsoft.com/office/drawing/2014/main" id="{CDB510F9-FB05-4561-81B8-0861D32E0DE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5992" t="25341" r="30140" b="35938"/>
          <a:stretch/>
        </p:blipFill>
        <p:spPr>
          <a:xfrm>
            <a:off x="9296682" y="0"/>
            <a:ext cx="2895318"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652462" y="346076"/>
            <a:ext cx="7577137" cy="568324"/>
          </a:xfrm>
        </p:spPr>
        <p:txBody>
          <a:bodyPr/>
          <a:lstStyle>
            <a:lvl1pPr>
              <a:defRPr/>
            </a:lvl1pPr>
          </a:lstStyle>
          <a:p>
            <a:r>
              <a:rPr lang="en-US" dirty="0"/>
              <a:t>Your Slide’s Title Goes Over Here</a:t>
            </a:r>
          </a:p>
        </p:txBody>
      </p:sp>
      <p:sp>
        <p:nvSpPr>
          <p:cNvPr id="14" name="Footer Placeholder 4">
            <a:extLst>
              <a:ext uri="{FF2B5EF4-FFF2-40B4-BE49-F238E27FC236}">
                <a16:creationId xmlns:a16="http://schemas.microsoft.com/office/drawing/2014/main" id="{F2E66214-CEC6-4398-A26E-9DADD4738D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5" name="Slide Number Placeholder 5">
            <a:extLst>
              <a:ext uri="{FF2B5EF4-FFF2-40B4-BE49-F238E27FC236}">
                <a16:creationId xmlns:a16="http://schemas.microsoft.com/office/drawing/2014/main" id="{B78CE9D4-F654-4339-B5BB-1A8F30D2C37A}"/>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ext Placeholder 4">
            <a:extLst>
              <a:ext uri="{FF2B5EF4-FFF2-40B4-BE49-F238E27FC236}">
                <a16:creationId xmlns:a16="http://schemas.microsoft.com/office/drawing/2014/main" id="{A52942FB-1695-4A3E-A0E5-22658DCD76CF}"/>
              </a:ext>
            </a:extLst>
          </p:cNvPr>
          <p:cNvSpPr>
            <a:spLocks noGrp="1"/>
          </p:cNvSpPr>
          <p:nvPr>
            <p:ph type="body" sz="quarter" idx="10"/>
          </p:nvPr>
        </p:nvSpPr>
        <p:spPr>
          <a:xfrm>
            <a:off x="647700" y="1828800"/>
            <a:ext cx="757713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6EA41A64-9B5D-4C3F-981F-9D2316DCD858}"/>
              </a:ext>
            </a:extLst>
          </p:cNvPr>
          <p:cNvSpPr>
            <a:spLocks noGrp="1"/>
          </p:cNvSpPr>
          <p:nvPr>
            <p:ph type="body" sz="quarter" idx="16" hasCustomPrompt="1"/>
          </p:nvPr>
        </p:nvSpPr>
        <p:spPr>
          <a:xfrm>
            <a:off x="652462" y="914400"/>
            <a:ext cx="7577137"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8236513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80810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475374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accent3"/>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719043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solidFill>
                  <a:schemeClr val="accent3"/>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566143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solidFill>
                  <a:schemeClr val="accent3"/>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7354859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43447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7497725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40160279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72145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0236723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3" name="Text Placeholder 4">
            <a:extLst>
              <a:ext uri="{FF2B5EF4-FFF2-40B4-BE49-F238E27FC236}">
                <a16:creationId xmlns:a16="http://schemas.microsoft.com/office/drawing/2014/main" id="{706A1B3E-2140-4F42-921B-FEF64FC5DC06}"/>
              </a:ext>
            </a:extLst>
          </p:cNvPr>
          <p:cNvSpPr>
            <a:spLocks noGrp="1"/>
          </p:cNvSpPr>
          <p:nvPr>
            <p:ph type="body" sz="quarter" idx="10"/>
          </p:nvPr>
        </p:nvSpPr>
        <p:spPr>
          <a:xfrm>
            <a:off x="647700"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4">
            <a:extLst>
              <a:ext uri="{FF2B5EF4-FFF2-40B4-BE49-F238E27FC236}">
                <a16:creationId xmlns:a16="http://schemas.microsoft.com/office/drawing/2014/main" id="{6A7657BF-5289-4569-94CE-7DEA5218EAC9}"/>
              </a:ext>
            </a:extLst>
          </p:cNvPr>
          <p:cNvSpPr>
            <a:spLocks noGrp="1"/>
          </p:cNvSpPr>
          <p:nvPr>
            <p:ph type="body" sz="quarter" idx="16" hasCustomPrompt="1"/>
          </p:nvPr>
        </p:nvSpPr>
        <p:spPr>
          <a:xfrm>
            <a:off x="647700" y="1828800"/>
            <a:ext cx="4912534" cy="795130"/>
          </a:xfrm>
        </p:spPr>
        <p:txBody>
          <a:bodyPr anchor="ctr">
            <a:normAutofit/>
          </a:bodyPr>
          <a:lstStyle>
            <a:lvl1pPr marL="0" indent="0">
              <a:buNone/>
              <a:defRPr sz="1800" b="1"/>
            </a:lvl1pPr>
          </a:lstStyle>
          <a:p>
            <a:pPr lvl="0"/>
            <a:r>
              <a:rPr lang="en-US" dirty="0"/>
              <a:t>Your Sub-Title Can Go Over Here</a:t>
            </a:r>
          </a:p>
        </p:txBody>
      </p:sp>
      <p:sp>
        <p:nvSpPr>
          <p:cNvPr id="15" name="Text Placeholder 4">
            <a:extLst>
              <a:ext uri="{FF2B5EF4-FFF2-40B4-BE49-F238E27FC236}">
                <a16:creationId xmlns:a16="http://schemas.microsoft.com/office/drawing/2014/main" id="{589479AB-3D52-49BB-95E1-4744E0BDB0FD}"/>
              </a:ext>
            </a:extLst>
          </p:cNvPr>
          <p:cNvSpPr>
            <a:spLocks noGrp="1"/>
          </p:cNvSpPr>
          <p:nvPr>
            <p:ph type="body" sz="quarter" idx="17"/>
          </p:nvPr>
        </p:nvSpPr>
        <p:spPr>
          <a:xfrm>
            <a:off x="6631766"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38E1FF0E-FE8D-4938-B0A8-2F4BCC2C8EA8}"/>
              </a:ext>
            </a:extLst>
          </p:cNvPr>
          <p:cNvSpPr>
            <a:spLocks noGrp="1"/>
          </p:cNvSpPr>
          <p:nvPr>
            <p:ph type="body" sz="quarter" idx="18" hasCustomPrompt="1"/>
          </p:nvPr>
        </p:nvSpPr>
        <p:spPr>
          <a:xfrm>
            <a:off x="6631766" y="1828800"/>
            <a:ext cx="4912534" cy="795130"/>
          </a:xfrm>
        </p:spPr>
        <p:txBody>
          <a:bodyPr anchor="ctr">
            <a:normAutofit/>
          </a:bodyPr>
          <a:lstStyle>
            <a:lvl1pPr marL="0" indent="0">
              <a:buNone/>
              <a:defRPr sz="1800" b="1"/>
            </a:lvl1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Your Sub-Title Can Go Over Here</a:t>
            </a:r>
          </a:p>
        </p:txBody>
      </p:sp>
      <p:sp>
        <p:nvSpPr>
          <p:cNvPr id="18" name="Title 1">
            <a:extLst>
              <a:ext uri="{FF2B5EF4-FFF2-40B4-BE49-F238E27FC236}">
                <a16:creationId xmlns:a16="http://schemas.microsoft.com/office/drawing/2014/main" id="{E3CB47BD-083C-45C7-9D14-9E7B4A3342B7}"/>
              </a:ext>
            </a:extLst>
          </p:cNvPr>
          <p:cNvSpPr>
            <a:spLocks noGrp="1"/>
          </p:cNvSpPr>
          <p:nvPr>
            <p:ph type="title" hasCustomPrompt="1"/>
          </p:nvPr>
        </p:nvSpPr>
        <p:spPr>
          <a:xfrm>
            <a:off x="652462" y="346076"/>
            <a:ext cx="10891838" cy="568324"/>
          </a:xfrm>
        </p:spPr>
        <p:txBody>
          <a:bodyPr/>
          <a:lstStyle>
            <a:lvl1pPr>
              <a:defRPr/>
            </a:lvl1pPr>
          </a:lstStyle>
          <a:p>
            <a:r>
              <a:rPr lang="en-US" dirty="0"/>
              <a:t>Your Slide’s Title Goes Over Here</a:t>
            </a:r>
          </a:p>
        </p:txBody>
      </p:sp>
      <p:sp>
        <p:nvSpPr>
          <p:cNvPr id="19" name="Text Placeholder 4">
            <a:extLst>
              <a:ext uri="{FF2B5EF4-FFF2-40B4-BE49-F238E27FC236}">
                <a16:creationId xmlns:a16="http://schemas.microsoft.com/office/drawing/2014/main" id="{C4CB1AE0-3C8D-4899-9141-839223F4FCCD}"/>
              </a:ext>
            </a:extLst>
          </p:cNvPr>
          <p:cNvSpPr>
            <a:spLocks noGrp="1"/>
          </p:cNvSpPr>
          <p:nvPr>
            <p:ph type="body" sz="quarter" idx="19" hasCustomPrompt="1"/>
          </p:nvPr>
        </p:nvSpPr>
        <p:spPr>
          <a:xfrm>
            <a:off x="652462" y="914400"/>
            <a:ext cx="108918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2409271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7127061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21209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27687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3810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3327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1852045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58A0D-7349-4906-8C5C-5BAD3588B5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91A138-F27D-4950-B5C8-AA432628C3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9AC4CC60-A96B-40CC-92B3-5714BC7F4591}"/>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21689514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BEB8B-B6CB-442C-B57D-12B6DC0721AA}"/>
              </a:ext>
            </a:extLst>
          </p:cNvPr>
          <p:cNvSpPr>
            <a:spLocks noGrp="1"/>
          </p:cNvSpPr>
          <p:nvPr>
            <p:ph type="title" hasCustomPrompt="1"/>
          </p:nvPr>
        </p:nvSpPr>
        <p:spPr>
          <a:xfrm>
            <a:off x="0" y="1"/>
            <a:ext cx="12192000" cy="978407"/>
          </a:xfrm>
          <a:solidFill>
            <a:schemeClr val="bg2"/>
          </a:solidFill>
        </p:spPr>
        <p:txBody>
          <a:bodyPr/>
          <a:lstStyle>
            <a:lvl1pPr>
              <a:defRPr/>
            </a:lvl1pPr>
          </a:lstStyle>
          <a:p>
            <a:r>
              <a:rPr lang="en-US" dirty="0"/>
              <a:t>Code sample slide</a:t>
            </a:r>
          </a:p>
        </p:txBody>
      </p:sp>
      <p:sp>
        <p:nvSpPr>
          <p:cNvPr id="3" name="Slide Number Placeholder 2">
            <a:extLst>
              <a:ext uri="{FF2B5EF4-FFF2-40B4-BE49-F238E27FC236}">
                <a16:creationId xmlns:a16="http://schemas.microsoft.com/office/drawing/2014/main" id="{D493FB71-ECD5-4C0B-AAFB-E24BF96299F7}"/>
              </a:ext>
            </a:extLst>
          </p:cNvPr>
          <p:cNvSpPr>
            <a:spLocks noGrp="1"/>
          </p:cNvSpPr>
          <p:nvPr>
            <p:ph type="sldNum" sz="quarter" idx="10"/>
          </p:nvPr>
        </p:nvSpPr>
        <p:spPr/>
        <p:txBody>
          <a:bodyPr/>
          <a:lstStyle/>
          <a:p>
            <a:fld id="{F9406C37-1267-4092-A3E4-2FCC75AA8F89}" type="slidenum">
              <a:rPr lang="en-US" smtClean="0"/>
              <a:pPr/>
              <a:t>‹#›</a:t>
            </a:fld>
            <a:endParaRPr lang="en-US" dirty="0"/>
          </a:p>
        </p:txBody>
      </p:sp>
      <p:sp>
        <p:nvSpPr>
          <p:cNvPr id="4" name="Text Placeholder 4">
            <a:extLst>
              <a:ext uri="{FF2B5EF4-FFF2-40B4-BE49-F238E27FC236}">
                <a16:creationId xmlns:a16="http://schemas.microsoft.com/office/drawing/2014/main" id="{D96A11A9-0F83-4243-8F11-50847D102622}"/>
              </a:ext>
            </a:extLst>
          </p:cNvPr>
          <p:cNvSpPr>
            <a:spLocks noGrp="1"/>
          </p:cNvSpPr>
          <p:nvPr>
            <p:ph type="body" sz="quarter" idx="11"/>
          </p:nvPr>
        </p:nvSpPr>
        <p:spPr>
          <a:xfrm>
            <a:off x="0" y="978408"/>
            <a:ext cx="12192000" cy="5276088"/>
          </a:xfrm>
          <a:solidFill>
            <a:schemeClr val="bg1"/>
          </a:solidFill>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72763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39" y="620428"/>
            <a:ext cx="11335426" cy="403137"/>
          </a:xfrm>
          <a:prstGeom prst="rect">
            <a:avLst/>
          </a:prstGeom>
        </p:spPr>
        <p:txBody>
          <a:bodyPr wrap="square" lIns="0" tIns="0" rIns="0" bIns="0">
            <a:spAutoFit/>
          </a:bodyPr>
          <a:lstStyle>
            <a:lvl1pPr>
              <a:lnSpc>
                <a:spcPts val="3137"/>
              </a:lnSpc>
              <a:defRPr sz="2800" strike="noStrike">
                <a:solidFill>
                  <a:srgbClr val="000000"/>
                </a:solidFill>
              </a:defRPr>
            </a:lvl1pPr>
          </a:lstStyle>
          <a:p>
            <a:r>
              <a:rPr lang="en-US" dirty="0"/>
              <a:t>Title</a:t>
            </a:r>
          </a:p>
        </p:txBody>
      </p:sp>
    </p:spTree>
    <p:extLst>
      <p:ext uri="{BB962C8B-B14F-4D97-AF65-F5344CB8AC3E}">
        <p14:creationId xmlns:p14="http://schemas.microsoft.com/office/powerpoint/2010/main" val="342560166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Text 3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6" name="Text Placeholder 4">
            <a:extLst>
              <a:ext uri="{FF2B5EF4-FFF2-40B4-BE49-F238E27FC236}">
                <a16:creationId xmlns:a16="http://schemas.microsoft.com/office/drawing/2014/main" id="{0EC5F5D6-239D-42E9-B2CB-DBDA0816920E}"/>
              </a:ext>
            </a:extLst>
          </p:cNvPr>
          <p:cNvSpPr>
            <a:spLocks noGrp="1"/>
          </p:cNvSpPr>
          <p:nvPr>
            <p:ph type="body" sz="quarter" idx="10"/>
          </p:nvPr>
        </p:nvSpPr>
        <p:spPr>
          <a:xfrm>
            <a:off x="6477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A9F0E343-6F9B-4CE0-82F4-EFF6BA8673B6}"/>
              </a:ext>
            </a:extLst>
          </p:cNvPr>
          <p:cNvSpPr>
            <a:spLocks noGrp="1"/>
          </p:cNvSpPr>
          <p:nvPr>
            <p:ph type="body" sz="quarter" idx="16" hasCustomPrompt="1"/>
          </p:nvPr>
        </p:nvSpPr>
        <p:spPr>
          <a:xfrm>
            <a:off x="6477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8" name="Text Placeholder 4">
            <a:extLst>
              <a:ext uri="{FF2B5EF4-FFF2-40B4-BE49-F238E27FC236}">
                <a16:creationId xmlns:a16="http://schemas.microsoft.com/office/drawing/2014/main" id="{979A81A1-1BD3-454F-988C-3076C92551C8}"/>
              </a:ext>
            </a:extLst>
          </p:cNvPr>
          <p:cNvSpPr>
            <a:spLocks noGrp="1"/>
          </p:cNvSpPr>
          <p:nvPr>
            <p:ph type="body" sz="quarter" idx="17"/>
          </p:nvPr>
        </p:nvSpPr>
        <p:spPr>
          <a:xfrm>
            <a:off x="44958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a:extLst>
              <a:ext uri="{FF2B5EF4-FFF2-40B4-BE49-F238E27FC236}">
                <a16:creationId xmlns:a16="http://schemas.microsoft.com/office/drawing/2014/main" id="{19AD2D46-7F60-4477-AB15-8679D136EF5C}"/>
              </a:ext>
            </a:extLst>
          </p:cNvPr>
          <p:cNvSpPr>
            <a:spLocks noGrp="1"/>
          </p:cNvSpPr>
          <p:nvPr>
            <p:ph type="body" sz="quarter" idx="18" hasCustomPrompt="1"/>
          </p:nvPr>
        </p:nvSpPr>
        <p:spPr>
          <a:xfrm>
            <a:off x="44958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20" name="Text Placeholder 4">
            <a:extLst>
              <a:ext uri="{FF2B5EF4-FFF2-40B4-BE49-F238E27FC236}">
                <a16:creationId xmlns:a16="http://schemas.microsoft.com/office/drawing/2014/main" id="{B4656967-2CDB-4943-AA75-80D72BD2EE4D}"/>
              </a:ext>
            </a:extLst>
          </p:cNvPr>
          <p:cNvSpPr>
            <a:spLocks noGrp="1"/>
          </p:cNvSpPr>
          <p:nvPr>
            <p:ph type="body" sz="quarter" idx="19"/>
          </p:nvPr>
        </p:nvSpPr>
        <p:spPr>
          <a:xfrm>
            <a:off x="83439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4">
            <a:extLst>
              <a:ext uri="{FF2B5EF4-FFF2-40B4-BE49-F238E27FC236}">
                <a16:creationId xmlns:a16="http://schemas.microsoft.com/office/drawing/2014/main" id="{CF5F0545-2D61-48D2-BAEE-E49EE43EA89B}"/>
              </a:ext>
            </a:extLst>
          </p:cNvPr>
          <p:cNvSpPr>
            <a:spLocks noGrp="1"/>
          </p:cNvSpPr>
          <p:nvPr>
            <p:ph type="body" sz="quarter" idx="20" hasCustomPrompt="1"/>
          </p:nvPr>
        </p:nvSpPr>
        <p:spPr>
          <a:xfrm>
            <a:off x="83439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3" name="Title 1">
            <a:extLst>
              <a:ext uri="{FF2B5EF4-FFF2-40B4-BE49-F238E27FC236}">
                <a16:creationId xmlns:a16="http://schemas.microsoft.com/office/drawing/2014/main" id="{3B0C4BEF-46FD-4375-A581-DFFC5C22012E}"/>
              </a:ext>
            </a:extLst>
          </p:cNvPr>
          <p:cNvSpPr>
            <a:spLocks noGrp="1"/>
          </p:cNvSpPr>
          <p:nvPr>
            <p:ph type="title" hasCustomPrompt="1"/>
          </p:nvPr>
        </p:nvSpPr>
        <p:spPr>
          <a:xfrm>
            <a:off x="652462" y="346076"/>
            <a:ext cx="10887076" cy="568324"/>
          </a:xfrm>
        </p:spPr>
        <p:txBody>
          <a:bodyPr/>
          <a:lstStyle>
            <a:lvl1pPr>
              <a:defRPr/>
            </a:lvl1pPr>
          </a:lstStyle>
          <a:p>
            <a:r>
              <a:rPr lang="en-US" dirty="0"/>
              <a:t>Your Slide’s Title Goes Over Here</a:t>
            </a:r>
          </a:p>
        </p:txBody>
      </p:sp>
      <p:sp>
        <p:nvSpPr>
          <p:cNvPr id="14" name="Text Placeholder 4">
            <a:extLst>
              <a:ext uri="{FF2B5EF4-FFF2-40B4-BE49-F238E27FC236}">
                <a16:creationId xmlns:a16="http://schemas.microsoft.com/office/drawing/2014/main" id="{06357DCA-07EF-47AD-8F26-B22C543F4AB6}"/>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624959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1 columns and highlight data">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Rectangle 11">
            <a:extLst>
              <a:ext uri="{FF2B5EF4-FFF2-40B4-BE49-F238E27FC236}">
                <a16:creationId xmlns:a16="http://schemas.microsoft.com/office/drawing/2014/main" id="{2C5ADAEB-0EB3-4E22-B5B7-A8FBCF0DDE8B}"/>
              </a:ext>
            </a:extLst>
          </p:cNvPr>
          <p:cNvSpPr/>
          <p:nvPr userDrawn="1"/>
        </p:nvSpPr>
        <p:spPr>
          <a:xfrm>
            <a:off x="6801168" y="1828800"/>
            <a:ext cx="4743132" cy="45778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71C459A7-D950-4C0D-9F48-DC1F025048E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8606ADAC-6CF0-4728-BADC-75458A94E54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4B4A09DA-0B29-4EC7-9F49-B4881C6166BE}"/>
              </a:ext>
            </a:extLst>
          </p:cNvPr>
          <p:cNvSpPr>
            <a:spLocks noGrp="1"/>
          </p:cNvSpPr>
          <p:nvPr>
            <p:ph type="body" sz="quarter" idx="16" hasCustomPrompt="1"/>
          </p:nvPr>
        </p:nvSpPr>
        <p:spPr>
          <a:xfrm>
            <a:off x="652463" y="914400"/>
            <a:ext cx="565746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901619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and 1 Photo">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801167" y="1828800"/>
            <a:ext cx="4743133" cy="4577876"/>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1AA82966-324A-4B76-9FEF-20AADFFC880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7673590A-F19D-4E8D-A508-7FDA5D427119}"/>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14146924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3.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4.sv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image" Target="../media/image25.emf"/><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theme" Target="../theme/theme2.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3360BE-F143-4B9B-9C14-12D30A27E9DF}"/>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7927B03-D929-423F-ADFA-CC8D85B9C1F0}"/>
              </a:ext>
            </a:extLst>
          </p:cNvPr>
          <p:cNvSpPr>
            <a:spLocks noGrp="1"/>
          </p:cNvSpPr>
          <p:nvPr>
            <p:ph type="title"/>
          </p:nvPr>
        </p:nvSpPr>
        <p:spPr>
          <a:xfrm>
            <a:off x="647700" y="365125"/>
            <a:ext cx="10896600" cy="1196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11C08D3-84D8-4E73-BA05-49AE65A2099A}"/>
              </a:ext>
            </a:extLst>
          </p:cNvPr>
          <p:cNvSpPr>
            <a:spLocks noGrp="1"/>
          </p:cNvSpPr>
          <p:nvPr>
            <p:ph type="body" idx="1"/>
          </p:nvPr>
        </p:nvSpPr>
        <p:spPr>
          <a:xfrm>
            <a:off x="647700" y="1825625"/>
            <a:ext cx="10896600" cy="41208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CF2843B1-F550-4D6A-B76C-E3202EC00427}"/>
              </a:ext>
            </a:extLst>
          </p:cNvPr>
          <p:cNvPicPr>
            <a:picLocks noChangeAspect="1"/>
          </p:cNvPicPr>
          <p:nvPr userDrawn="1"/>
        </p:nvPicPr>
        <p:blipFill rotWithShape="1">
          <a:blip r:embed="rId40">
            <a:extLst>
              <a:ext uri="{96DAC541-7B7A-43D3-8B79-37D633B846F1}">
                <asvg:svgBlip xmlns:asvg="http://schemas.microsoft.com/office/drawing/2016/SVG/main" r:embed="rId41"/>
              </a:ext>
            </a:extLst>
          </a:blip>
          <a:srcRect l="8933" t="23765" r="11354" b="68041"/>
          <a:stretch/>
        </p:blipFill>
        <p:spPr>
          <a:xfrm>
            <a:off x="0" y="6406676"/>
            <a:ext cx="12192000" cy="451323"/>
          </a:xfrm>
          <a:prstGeom prst="rect">
            <a:avLst/>
          </a:prstGeom>
        </p:spPr>
      </p:pic>
      <p:sp>
        <p:nvSpPr>
          <p:cNvPr id="10" name="Rectangle 9">
            <a:extLst>
              <a:ext uri="{FF2B5EF4-FFF2-40B4-BE49-F238E27FC236}">
                <a16:creationId xmlns:a16="http://schemas.microsoft.com/office/drawing/2014/main" id="{86AC1DCB-5EA6-4766-A084-5E64E77018D9}"/>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A8624DF6-C3FA-4626-ACFF-104BCEB70829}"/>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91015481-2B83-4339-A90D-5F322824CF52}"/>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3" name="Graphic 12">
            <a:extLst>
              <a:ext uri="{FF2B5EF4-FFF2-40B4-BE49-F238E27FC236}">
                <a16:creationId xmlns:a16="http://schemas.microsoft.com/office/drawing/2014/main" id="{C8F120DE-C5DF-47AC-8EA4-905621CDA1D2}"/>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3552505392"/>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63" r:id="rId5"/>
    <p:sldLayoutId id="2147483659" r:id="rId6"/>
    <p:sldLayoutId id="2147483665" r:id="rId7"/>
    <p:sldLayoutId id="2147483650" r:id="rId8"/>
    <p:sldLayoutId id="2147483661" r:id="rId9"/>
    <p:sldLayoutId id="2147483662" r:id="rId10"/>
    <p:sldLayoutId id="2147483666" r:id="rId11"/>
    <p:sldLayoutId id="2147483667" r:id="rId12"/>
    <p:sldLayoutId id="2147483660"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54" r:id="rId31"/>
    <p:sldLayoutId id="2147483690" r:id="rId32"/>
    <p:sldLayoutId id="2147483679" r:id="rId33"/>
    <p:sldLayoutId id="2147483677" r:id="rId34"/>
    <p:sldLayoutId id="2147483664" r:id="rId35"/>
    <p:sldLayoutId id="2147483655" r:id="rId36"/>
    <p:sldLayoutId id="2147483689" r:id="rId37"/>
    <p:sldLayoutId id="2147483721" r:id="rId38"/>
  </p:sldLayoutIdLst>
  <p:hf hd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p:titleStyle>
    <p:body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08" userDrawn="1">
          <p15:clr>
            <a:srgbClr val="F26B43"/>
          </p15:clr>
        </p15:guide>
        <p15:guide id="2" pos="7272" userDrawn="1">
          <p15:clr>
            <a:srgbClr val="F26B43"/>
          </p15:clr>
        </p15:guide>
        <p15:guide id="3" orient="horz" pos="216" userDrawn="1">
          <p15:clr>
            <a:srgbClr val="F26B43"/>
          </p15:clr>
        </p15:guide>
        <p15:guide id="4" orient="horz" pos="3744" userDrawn="1">
          <p15:clr>
            <a:srgbClr val="F26B43"/>
          </p15:clr>
        </p15:guide>
        <p15:guide id="5" orient="horz" pos="984" userDrawn="1">
          <p15:clr>
            <a:srgbClr val="F26B43"/>
          </p15:clr>
        </p15:guide>
        <p15:guide id="6" orient="horz" pos="11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58407452"/>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 id="2147483718" r:id="rId27"/>
    <p:sldLayoutId id="2147483719" r:id="rId28"/>
    <p:sldLayoutId id="2147483720" r:id="rId29"/>
    <p:sldLayoutId id="2147483722"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accent3"/>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66.xml"/><Relationship Id="rId4" Type="http://schemas.openxmlformats.org/officeDocument/2006/relationships/image" Target="../media/image48.svg"/></Relationships>
</file>

<file path=ppt/slides/_rels/slide12.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18" Type="http://schemas.openxmlformats.org/officeDocument/2006/relationships/image" Target="../media/image64.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17" Type="http://schemas.openxmlformats.org/officeDocument/2006/relationships/image" Target="../media/image63.png"/><Relationship Id="rId2" Type="http://schemas.openxmlformats.org/officeDocument/2006/relationships/notesSlide" Target="../notesSlides/notesSlide11.xml"/><Relationship Id="rId16" Type="http://schemas.openxmlformats.org/officeDocument/2006/relationships/image" Target="../media/image62.png"/><Relationship Id="rId1" Type="http://schemas.openxmlformats.org/officeDocument/2006/relationships/slideLayout" Target="../slideLayouts/slideLayout49.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image" Target="../media/image6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svg"/><Relationship Id="rId14" Type="http://schemas.openxmlformats.org/officeDocument/2006/relationships/image" Target="../media/image60.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8.xml"/></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49.xml"/><Relationship Id="rId4" Type="http://schemas.openxmlformats.org/officeDocument/2006/relationships/image" Target="../media/image66.svg"/></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37.xml"/><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66.xml"/><Relationship Id="rId5" Type="http://schemas.openxmlformats.org/officeDocument/2006/relationships/image" Target="../media/image43.svg"/><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66.xml"/><Relationship Id="rId4" Type="http://schemas.openxmlformats.org/officeDocument/2006/relationships/image" Target="../media/image4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3415452"/>
            <a:ext cx="9144000" cy="1096613"/>
          </a:xfrm>
        </p:spPr>
        <p:txBody>
          <a:bodyPr>
            <a:normAutofit fontScale="90000"/>
          </a:bodyPr>
          <a:lstStyle/>
          <a:p>
            <a:r>
              <a:rPr lang="en-US" dirty="0"/>
              <a:t>Real-time stream processing with Stream Analytics</a:t>
            </a:r>
          </a:p>
        </p:txBody>
      </p:sp>
      <p:sp>
        <p:nvSpPr>
          <p:cNvPr id="5" name="Subtitle 4">
            <a:extLst>
              <a:ext uri="{FF2B5EF4-FFF2-40B4-BE49-F238E27FC236}">
                <a16:creationId xmlns:a16="http://schemas.microsoft.com/office/drawing/2014/main" id="{D7839E76-9C28-45D3-A6E0-C84F6407665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478225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857B527-163C-421F-8555-B7B1ACA235CD}"/>
              </a:ext>
            </a:extLst>
          </p:cNvPr>
          <p:cNvSpPr txBox="1"/>
          <p:nvPr/>
        </p:nvSpPr>
        <p:spPr>
          <a:xfrm>
            <a:off x="1561924" y="1794033"/>
            <a:ext cx="7212336" cy="4708981"/>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Highly scalable across global regions</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Cosmos DB elastically scales globally for both storage (GB to PB) and throughput (100 to 100M requests/second)</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Flexible document TTL</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Configure TTL (time-to-live) at the collection or document level to automatically delete messages after specified time</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Change feed can trigger downstream processing</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Every time a document is added, updated, or deleted, the change feed can trigger services such as Azure Databricks or Azure functions to evaluate and process that data</a:t>
            </a:r>
          </a:p>
          <a:p>
            <a:pPr marL="0" marR="0" lvl="0" indent="0" algn="l" defTabSz="914367" rtl="0" eaLnBrk="1" fontAlgn="auto" latinLnBrk="0" hangingPunct="1">
              <a:lnSpc>
                <a:spcPct val="100000"/>
              </a:lnSpc>
              <a:spcBef>
                <a:spcPts val="0"/>
              </a:spcBef>
              <a:spcAft>
                <a:spcPts val="0"/>
              </a:spcAft>
              <a:buClrTx/>
              <a:buSzTx/>
              <a:buFontTx/>
              <a:buNone/>
              <a:tabLst/>
              <a:defRPr/>
            </a:pPr>
            <a:br>
              <a:rPr kumimoji="0" lang="en-US" sz="2000" b="0" i="0" u="none" strike="noStrike" kern="1200" cap="none" spc="0" normalizeH="0" baseline="0" noProof="0" dirty="0">
                <a:ln>
                  <a:noFill/>
                </a:ln>
                <a:solidFill>
                  <a:srgbClr val="1A1A1A"/>
                </a:solidFill>
                <a:effectLst/>
                <a:uLnTx/>
                <a:uFillTx/>
                <a:latin typeface="Segoe UI"/>
                <a:ea typeface="+mn-ea"/>
                <a:cs typeface="+mn-cs"/>
              </a:rPr>
            </a:b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 name="Title 1">
            <a:extLst>
              <a:ext uri="{FF2B5EF4-FFF2-40B4-BE49-F238E27FC236}">
                <a16:creationId xmlns:a16="http://schemas.microsoft.com/office/drawing/2014/main" id="{EFD6CC76-7D9E-4EC3-9CB4-225296117373}"/>
              </a:ext>
            </a:extLst>
          </p:cNvPr>
          <p:cNvSpPr>
            <a:spLocks noGrp="1"/>
          </p:cNvSpPr>
          <p:nvPr>
            <p:ph type="title"/>
          </p:nvPr>
        </p:nvSpPr>
        <p:spPr>
          <a:xfrm>
            <a:off x="588262" y="457200"/>
            <a:ext cx="11496643" cy="553998"/>
          </a:xfrm>
        </p:spPr>
        <p:txBody>
          <a:bodyPr/>
          <a:lstStyle/>
          <a:p>
            <a:r>
              <a:rPr lang="en-US" dirty="0"/>
              <a:t>Cosmos DB – ingest and serve data at global scale</a:t>
            </a:r>
          </a:p>
        </p:txBody>
      </p:sp>
      <p:cxnSp>
        <p:nvCxnSpPr>
          <p:cNvPr id="11" name="Straight Connector 10">
            <a:extLst>
              <a:ext uri="{FF2B5EF4-FFF2-40B4-BE49-F238E27FC236}">
                <a16:creationId xmlns:a16="http://schemas.microsoft.com/office/drawing/2014/main" id="{5CCB9EFD-9871-4010-A2F6-AE058326FF65}"/>
              </a:ext>
            </a:extLst>
          </p:cNvPr>
          <p:cNvCxnSpPr>
            <a:cxnSpLocks/>
          </p:cNvCxnSpPr>
          <p:nvPr/>
        </p:nvCxnSpPr>
        <p:spPr>
          <a:xfrm>
            <a:off x="1423716" y="1895526"/>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C85E9E-8C79-4DDF-9DED-921BAB3F632A}"/>
              </a:ext>
            </a:extLst>
          </p:cNvPr>
          <p:cNvCxnSpPr>
            <a:cxnSpLocks/>
          </p:cNvCxnSpPr>
          <p:nvPr/>
        </p:nvCxnSpPr>
        <p:spPr>
          <a:xfrm>
            <a:off x="1423716" y="3244089"/>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788BE7-5D7C-4E75-B50F-4F90DE997918}"/>
              </a:ext>
            </a:extLst>
          </p:cNvPr>
          <p:cNvCxnSpPr>
            <a:cxnSpLocks/>
          </p:cNvCxnSpPr>
          <p:nvPr/>
        </p:nvCxnSpPr>
        <p:spPr>
          <a:xfrm>
            <a:off x="1423716" y="4583791"/>
            <a:ext cx="0" cy="119917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9" name="Picture 18" descr="A close up of graphics&#10;&#10;Description generated with high confidence">
            <a:extLst>
              <a:ext uri="{FF2B5EF4-FFF2-40B4-BE49-F238E27FC236}">
                <a16:creationId xmlns:a16="http://schemas.microsoft.com/office/drawing/2014/main" id="{23C7CAC6-1CDB-492A-97AB-E16B26D91D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4327" y="2203624"/>
            <a:ext cx="2749060" cy="2749060"/>
          </a:xfrm>
          <a:prstGeom prst="rect">
            <a:avLst/>
          </a:prstGeom>
        </p:spPr>
      </p:pic>
      <p:sp>
        <p:nvSpPr>
          <p:cNvPr id="21" name="globe_4" title="Icon of the earth">
            <a:extLst>
              <a:ext uri="{FF2B5EF4-FFF2-40B4-BE49-F238E27FC236}">
                <a16:creationId xmlns:a16="http://schemas.microsoft.com/office/drawing/2014/main" id="{24E893B4-B9B1-4892-BAE4-BEF554024479}"/>
              </a:ext>
            </a:extLst>
          </p:cNvPr>
          <p:cNvSpPr>
            <a:spLocks noChangeAspect="1" noEditPoints="1"/>
          </p:cNvSpPr>
          <p:nvPr/>
        </p:nvSpPr>
        <p:spPr bwMode="auto">
          <a:xfrm>
            <a:off x="461410" y="2035610"/>
            <a:ext cx="641567" cy="64375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34343"/>
              </a:solidFill>
              <a:effectLst/>
              <a:uLnTx/>
              <a:uFillTx/>
              <a:latin typeface="Segoe UI"/>
              <a:ea typeface="+mn-ea"/>
              <a:cs typeface="+mn-cs"/>
            </a:endParaRPr>
          </a:p>
        </p:txBody>
      </p:sp>
      <p:sp>
        <p:nvSpPr>
          <p:cNvPr id="22" name="DevUpdate_ECC5" title="Icon of a clock with an arrow around it pointing clockwise">
            <a:extLst>
              <a:ext uri="{FF2B5EF4-FFF2-40B4-BE49-F238E27FC236}">
                <a16:creationId xmlns:a16="http://schemas.microsoft.com/office/drawing/2014/main" id="{448F1240-E632-4B6C-939D-62D0D917B2B2}"/>
              </a:ext>
            </a:extLst>
          </p:cNvPr>
          <p:cNvSpPr>
            <a:spLocks noChangeAspect="1" noEditPoints="1"/>
          </p:cNvSpPr>
          <p:nvPr/>
        </p:nvSpPr>
        <p:spPr bwMode="auto">
          <a:xfrm>
            <a:off x="461410" y="3452789"/>
            <a:ext cx="641567" cy="642330"/>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34343"/>
              </a:solidFill>
              <a:effectLst/>
              <a:uLnTx/>
              <a:uFillTx/>
              <a:latin typeface="Segoe UI"/>
              <a:ea typeface="+mn-ea"/>
              <a:cs typeface="+mn-cs"/>
            </a:endParaRPr>
          </a:p>
        </p:txBody>
      </p:sp>
      <p:sp>
        <p:nvSpPr>
          <p:cNvPr id="23" name="LightningBolt_E945" title="Icon of a lightning bolt">
            <a:extLst>
              <a:ext uri="{FF2B5EF4-FFF2-40B4-BE49-F238E27FC236}">
                <a16:creationId xmlns:a16="http://schemas.microsoft.com/office/drawing/2014/main" id="{55B892CD-5F43-422A-BFDB-AF157FAFAAF3}"/>
              </a:ext>
            </a:extLst>
          </p:cNvPr>
          <p:cNvSpPr>
            <a:spLocks noChangeAspect="1"/>
          </p:cNvSpPr>
          <p:nvPr/>
        </p:nvSpPr>
        <p:spPr bwMode="auto">
          <a:xfrm>
            <a:off x="461410" y="4761727"/>
            <a:ext cx="641566" cy="89528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Tree>
    <p:extLst>
      <p:ext uri="{BB962C8B-B14F-4D97-AF65-F5344CB8AC3E}">
        <p14:creationId xmlns:p14="http://schemas.microsoft.com/office/powerpoint/2010/main" val="818877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11D8426-C4AC-4C5A-BBFF-79677A7B43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26046" y="2269803"/>
            <a:ext cx="2749061" cy="2749061"/>
          </a:xfrm>
          <a:prstGeom prst="rect">
            <a:avLst/>
          </a:prstGeom>
        </p:spPr>
      </p:pic>
      <p:sp>
        <p:nvSpPr>
          <p:cNvPr id="6" name="TextBox 5">
            <a:extLst>
              <a:ext uri="{FF2B5EF4-FFF2-40B4-BE49-F238E27FC236}">
                <a16:creationId xmlns:a16="http://schemas.microsoft.com/office/drawing/2014/main" id="{2857B527-163C-421F-8555-B7B1ACA235CD}"/>
              </a:ext>
            </a:extLst>
          </p:cNvPr>
          <p:cNvSpPr txBox="1"/>
          <p:nvPr/>
        </p:nvSpPr>
        <p:spPr>
          <a:xfrm>
            <a:off x="1561923" y="1794033"/>
            <a:ext cx="7625917" cy="532453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Enables event-driven, reactive programming</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Uses a publish-subscribe model where publishers have no expectation of which events are handled</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High scalability</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Serverless, in that you pay for what you use. Event Grid can scale to 10,000,000 events per second per region</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Integrate with IoT Hub</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IoT Hub publishes device events (created, deleted, disconnected), but can now publish telemetry events (in preview). Event Grid offers 500 endpoints vs. 10 custom IoT Hub endpoints</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kumimoji="0" lang="en-US" sz="2000" b="1" i="0" u="none" strike="noStrike" kern="1200" cap="none" spc="0" normalizeH="0" baseline="0" noProof="0" dirty="0">
                <a:ln>
                  <a:noFill/>
                </a:ln>
                <a:solidFill>
                  <a:srgbClr val="0072C6"/>
                </a:solidFill>
                <a:effectLst/>
                <a:uLnTx/>
                <a:uFillTx/>
                <a:latin typeface="Segoe UI"/>
                <a:ea typeface="+mn-ea"/>
                <a:cs typeface="+mn-cs"/>
              </a:rPr>
              <a:t>Do NOT use if message ordering is important</a:t>
            </a:r>
          </a:p>
          <a:p>
            <a:pPr marL="0" marR="0" lvl="0" indent="0" algn="l" defTabSz="914367" rtl="0" eaLnBrk="1" fontAlgn="auto" latinLnBrk="0" hangingPunct="1">
              <a:lnSpc>
                <a:spcPct val="100000"/>
              </a:lnSpc>
              <a:spcBef>
                <a:spcPts val="0"/>
              </a:spcBef>
              <a:spcAft>
                <a:spcPts val="0"/>
              </a:spcAft>
              <a:buClrTx/>
              <a:buSzTx/>
              <a:buFontTx/>
              <a:buNone/>
              <a:tabLst/>
              <a:defRPr/>
            </a:pPr>
            <a:br>
              <a:rPr kumimoji="0" lang="en-US" sz="2000" b="0" i="0" u="none" strike="noStrike" kern="1200" cap="none" spc="0" normalizeH="0" baseline="0" noProof="0" dirty="0">
                <a:ln>
                  <a:noFill/>
                </a:ln>
                <a:solidFill>
                  <a:srgbClr val="1A1A1A"/>
                </a:solidFill>
                <a:effectLst/>
                <a:uLnTx/>
                <a:uFillTx/>
                <a:latin typeface="Segoe UI"/>
                <a:ea typeface="+mn-ea"/>
                <a:cs typeface="+mn-cs"/>
              </a:rPr>
            </a:b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 name="Title 1">
            <a:extLst>
              <a:ext uri="{FF2B5EF4-FFF2-40B4-BE49-F238E27FC236}">
                <a16:creationId xmlns:a16="http://schemas.microsoft.com/office/drawing/2014/main" id="{EFD6CC76-7D9E-4EC3-9CB4-225296117373}"/>
              </a:ext>
            </a:extLst>
          </p:cNvPr>
          <p:cNvSpPr>
            <a:spLocks noGrp="1"/>
          </p:cNvSpPr>
          <p:nvPr>
            <p:ph type="title"/>
          </p:nvPr>
        </p:nvSpPr>
        <p:spPr>
          <a:xfrm>
            <a:off x="588262" y="457200"/>
            <a:ext cx="11496643" cy="1107996"/>
          </a:xfrm>
        </p:spPr>
        <p:txBody>
          <a:bodyPr/>
          <a:lstStyle/>
          <a:p>
            <a:r>
              <a:rPr lang="en-US" dirty="0"/>
              <a:t>Event Grid – react to and capture 1</a:t>
            </a:r>
            <a:r>
              <a:rPr lang="en-US" baseline="30000" dirty="0"/>
              <a:t>st</a:t>
            </a:r>
            <a:r>
              <a:rPr lang="en-US" dirty="0"/>
              <a:t> party and custom events</a:t>
            </a:r>
          </a:p>
        </p:txBody>
      </p:sp>
      <p:cxnSp>
        <p:nvCxnSpPr>
          <p:cNvPr id="11" name="Straight Connector 10">
            <a:extLst>
              <a:ext uri="{FF2B5EF4-FFF2-40B4-BE49-F238E27FC236}">
                <a16:creationId xmlns:a16="http://schemas.microsoft.com/office/drawing/2014/main" id="{5CCB9EFD-9871-4010-A2F6-AE058326FF65}"/>
              </a:ext>
            </a:extLst>
          </p:cNvPr>
          <p:cNvCxnSpPr>
            <a:cxnSpLocks/>
          </p:cNvCxnSpPr>
          <p:nvPr/>
        </p:nvCxnSpPr>
        <p:spPr>
          <a:xfrm>
            <a:off x="1423716" y="1895526"/>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C85E9E-8C79-4DDF-9DED-921BAB3F632A}"/>
              </a:ext>
            </a:extLst>
          </p:cNvPr>
          <p:cNvCxnSpPr>
            <a:cxnSpLocks/>
          </p:cNvCxnSpPr>
          <p:nvPr/>
        </p:nvCxnSpPr>
        <p:spPr>
          <a:xfrm>
            <a:off x="1423716" y="3244089"/>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788BE7-5D7C-4E75-B50F-4F90DE997918}"/>
              </a:ext>
            </a:extLst>
          </p:cNvPr>
          <p:cNvCxnSpPr>
            <a:cxnSpLocks/>
          </p:cNvCxnSpPr>
          <p:nvPr/>
        </p:nvCxnSpPr>
        <p:spPr>
          <a:xfrm>
            <a:off x="1423716" y="4583791"/>
            <a:ext cx="0" cy="119917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Financial_E7BB" title="Icon of a chart made of vertical lines with a line tracing the top of each, turning into an arrow pointing up">
            <a:extLst>
              <a:ext uri="{FF2B5EF4-FFF2-40B4-BE49-F238E27FC236}">
                <a16:creationId xmlns:a16="http://schemas.microsoft.com/office/drawing/2014/main" id="{CD626848-0BDF-432B-A19C-44462D4E5E96}"/>
              </a:ext>
            </a:extLst>
          </p:cNvPr>
          <p:cNvSpPr>
            <a:spLocks noChangeAspect="1" noEditPoints="1"/>
          </p:cNvSpPr>
          <p:nvPr/>
        </p:nvSpPr>
        <p:spPr bwMode="auto">
          <a:xfrm>
            <a:off x="471662" y="3512053"/>
            <a:ext cx="621051" cy="553997"/>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5" name="IoT" title="Icon of five circles that all connect to a center circle">
            <a:extLst>
              <a:ext uri="{FF2B5EF4-FFF2-40B4-BE49-F238E27FC236}">
                <a16:creationId xmlns:a16="http://schemas.microsoft.com/office/drawing/2014/main" id="{DA7914A5-225B-4A20-A29F-1A6173AB925D}"/>
              </a:ext>
            </a:extLst>
          </p:cNvPr>
          <p:cNvSpPr>
            <a:spLocks noChangeAspect="1" noEditPoints="1"/>
          </p:cNvSpPr>
          <p:nvPr/>
        </p:nvSpPr>
        <p:spPr bwMode="auto">
          <a:xfrm>
            <a:off x="461405" y="4862078"/>
            <a:ext cx="641571" cy="642598"/>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LightningBolt_E945" title="Icon of a lightning bolt">
            <a:extLst>
              <a:ext uri="{FF2B5EF4-FFF2-40B4-BE49-F238E27FC236}">
                <a16:creationId xmlns:a16="http://schemas.microsoft.com/office/drawing/2014/main" id="{E49F300B-1A79-45B8-AF1A-A24C86EF8267}"/>
              </a:ext>
            </a:extLst>
          </p:cNvPr>
          <p:cNvSpPr>
            <a:spLocks noChangeAspect="1"/>
          </p:cNvSpPr>
          <p:nvPr/>
        </p:nvSpPr>
        <p:spPr bwMode="auto">
          <a:xfrm>
            <a:off x="461405" y="1896665"/>
            <a:ext cx="641566" cy="89528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Tree>
    <p:extLst>
      <p:ext uri="{BB962C8B-B14F-4D97-AF65-F5344CB8AC3E}">
        <p14:creationId xmlns:p14="http://schemas.microsoft.com/office/powerpoint/2010/main" val="289678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42D97-5FB2-4072-85AE-42995773B374}"/>
              </a:ext>
            </a:extLst>
          </p:cNvPr>
          <p:cNvSpPr>
            <a:spLocks noGrp="1"/>
          </p:cNvSpPr>
          <p:nvPr>
            <p:ph type="title"/>
          </p:nvPr>
        </p:nvSpPr>
        <p:spPr/>
        <p:txBody>
          <a:bodyPr/>
          <a:lstStyle/>
          <a:p>
            <a:r>
              <a:rPr lang="en-US" dirty="0"/>
              <a:t>Central management of all events</a:t>
            </a:r>
          </a:p>
        </p:txBody>
      </p:sp>
      <p:sp>
        <p:nvSpPr>
          <p:cNvPr id="120" name="Rectangle 119">
            <a:extLst>
              <a:ext uri="{FF2B5EF4-FFF2-40B4-BE49-F238E27FC236}">
                <a16:creationId xmlns:a16="http://schemas.microsoft.com/office/drawing/2014/main" id="{3B3C7294-FE3C-42AC-B6E3-AB6661A1BC5F}"/>
              </a:ext>
            </a:extLst>
          </p:cNvPr>
          <p:cNvSpPr/>
          <p:nvPr/>
        </p:nvSpPr>
        <p:spPr bwMode="auto">
          <a:xfrm>
            <a:off x="270068" y="1211598"/>
            <a:ext cx="2748023" cy="5303095"/>
          </a:xfrm>
          <a:prstGeom prst="rect">
            <a:avLst/>
          </a:prstGeom>
          <a:solidFill>
            <a:srgbClr val="1A1A1A">
              <a:lumMod val="20000"/>
              <a:lumOff val="80000"/>
            </a:srgbClr>
          </a:solidFill>
          <a:ln w="190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0">
                      <a:srgbClr val="505050"/>
                    </a:gs>
                    <a:gs pos="100000">
                      <a:srgbClr val="505050"/>
                    </a:gs>
                  </a:gsLst>
                  <a:lin ang="5400000" scaled="0"/>
                </a:gradFill>
                <a:effectLst/>
                <a:uLnTx/>
                <a:uFillTx/>
                <a:latin typeface="Segoe UI Semilight"/>
                <a:ea typeface="Segoe UI" pitchFamily="34" charset="0"/>
                <a:cs typeface="Segoe UI" pitchFamily="34" charset="0"/>
              </a:rPr>
              <a:t>Event publishers</a:t>
            </a:r>
          </a:p>
        </p:txBody>
      </p:sp>
      <p:sp>
        <p:nvSpPr>
          <p:cNvPr id="121" name="Rectangle 120">
            <a:extLst>
              <a:ext uri="{FF2B5EF4-FFF2-40B4-BE49-F238E27FC236}">
                <a16:creationId xmlns:a16="http://schemas.microsoft.com/office/drawing/2014/main" id="{C310A07D-FFDC-4F36-8E16-D443823EFB05}"/>
              </a:ext>
            </a:extLst>
          </p:cNvPr>
          <p:cNvSpPr/>
          <p:nvPr/>
        </p:nvSpPr>
        <p:spPr bwMode="auto">
          <a:xfrm>
            <a:off x="6676415" y="1211598"/>
            <a:ext cx="5301539" cy="5303095"/>
          </a:xfrm>
          <a:prstGeom prst="rect">
            <a:avLst/>
          </a:prstGeom>
          <a:solidFill>
            <a:srgbClr val="1A1A1A">
              <a:lumMod val="20000"/>
              <a:lumOff val="80000"/>
            </a:srgbClr>
          </a:solidFill>
          <a:ln w="190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0">
                      <a:srgbClr val="505050"/>
                    </a:gs>
                    <a:gs pos="100000">
                      <a:srgbClr val="505050"/>
                    </a:gs>
                  </a:gsLst>
                  <a:lin ang="5400000" scaled="0"/>
                </a:gradFill>
                <a:effectLst/>
                <a:uLnTx/>
                <a:uFillTx/>
                <a:latin typeface="Segoe UI Semilight"/>
                <a:ea typeface="Segoe UI" pitchFamily="34" charset="0"/>
                <a:cs typeface="Segoe UI" pitchFamily="34" charset="0"/>
              </a:rPr>
              <a:t>Event handlers</a:t>
            </a:r>
          </a:p>
        </p:txBody>
      </p:sp>
      <p:sp>
        <p:nvSpPr>
          <p:cNvPr id="122" name="Rectangle 121">
            <a:extLst>
              <a:ext uri="{FF2B5EF4-FFF2-40B4-BE49-F238E27FC236}">
                <a16:creationId xmlns:a16="http://schemas.microsoft.com/office/drawing/2014/main" id="{B755EFE8-D7B1-44F7-A9EA-F80349825A14}"/>
              </a:ext>
            </a:extLst>
          </p:cNvPr>
          <p:cNvSpPr/>
          <p:nvPr/>
        </p:nvSpPr>
        <p:spPr bwMode="auto">
          <a:xfrm>
            <a:off x="443108" y="1721849"/>
            <a:ext cx="2391309" cy="475422"/>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Blob Storage</a:t>
            </a:r>
          </a:p>
        </p:txBody>
      </p:sp>
      <p:pic>
        <p:nvPicPr>
          <p:cNvPr id="123" name="Picture 122" descr="A close up of a logo&#10;&#10;Description generated with very high confidence">
            <a:extLst>
              <a:ext uri="{FF2B5EF4-FFF2-40B4-BE49-F238E27FC236}">
                <a16:creationId xmlns:a16="http://schemas.microsoft.com/office/drawing/2014/main" id="{829DE092-DF38-4E77-B2D4-CB186E63F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586" y="1776705"/>
            <a:ext cx="421972" cy="365708"/>
          </a:xfrm>
          <a:prstGeom prst="rect">
            <a:avLst/>
          </a:prstGeom>
        </p:spPr>
      </p:pic>
      <p:sp>
        <p:nvSpPr>
          <p:cNvPr id="124" name="Rectangle 123">
            <a:extLst>
              <a:ext uri="{FF2B5EF4-FFF2-40B4-BE49-F238E27FC236}">
                <a16:creationId xmlns:a16="http://schemas.microsoft.com/office/drawing/2014/main" id="{FB140EE4-B4EB-4FD9-9084-2706D7B2CBBB}"/>
              </a:ext>
            </a:extLst>
          </p:cNvPr>
          <p:cNvSpPr/>
          <p:nvPr/>
        </p:nvSpPr>
        <p:spPr bwMode="auto">
          <a:xfrm>
            <a:off x="443108" y="2243756"/>
            <a:ext cx="2391309" cy="475421"/>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bold" panose="020B0702040204020203" pitchFamily="34" charset="0"/>
              </a:rPr>
              <a:t>Resource Groups</a:t>
            </a:r>
          </a:p>
        </p:txBody>
      </p:sp>
      <p:pic>
        <p:nvPicPr>
          <p:cNvPr id="125" name="Picture 124" descr="A close up of a logo&#10;&#10;Description generated with very high confidence">
            <a:extLst>
              <a:ext uri="{FF2B5EF4-FFF2-40B4-BE49-F238E27FC236}">
                <a16:creationId xmlns:a16="http://schemas.microsoft.com/office/drawing/2014/main" id="{E004628E-1D27-4EE3-BF0A-42A131597E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179" y="2297712"/>
            <a:ext cx="450510" cy="365708"/>
          </a:xfrm>
          <a:prstGeom prst="rect">
            <a:avLst/>
          </a:prstGeom>
        </p:spPr>
      </p:pic>
      <p:sp>
        <p:nvSpPr>
          <p:cNvPr id="126" name="Rectangle 125">
            <a:extLst>
              <a:ext uri="{FF2B5EF4-FFF2-40B4-BE49-F238E27FC236}">
                <a16:creationId xmlns:a16="http://schemas.microsoft.com/office/drawing/2014/main" id="{9D613CE7-B51E-4A54-AAB7-5BEF9B4C1189}"/>
              </a:ext>
            </a:extLst>
          </p:cNvPr>
          <p:cNvSpPr/>
          <p:nvPr/>
        </p:nvSpPr>
        <p:spPr bwMode="auto">
          <a:xfrm>
            <a:off x="443108" y="2765663"/>
            <a:ext cx="2391309" cy="475421"/>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bold" panose="020B0702040204020203" pitchFamily="34" charset="0"/>
              </a:rPr>
              <a:t>Azure Subscriptions</a:t>
            </a:r>
          </a:p>
        </p:txBody>
      </p:sp>
      <p:pic>
        <p:nvPicPr>
          <p:cNvPr id="127" name="Picture 126" descr="A close up of a logo&#10;&#10;Description generated with very high confidence">
            <a:extLst>
              <a:ext uri="{FF2B5EF4-FFF2-40B4-BE49-F238E27FC236}">
                <a16:creationId xmlns:a16="http://schemas.microsoft.com/office/drawing/2014/main" id="{8453FEA3-5026-4479-8390-7B744B745F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210" y="2800678"/>
            <a:ext cx="494725" cy="365707"/>
          </a:xfrm>
          <a:prstGeom prst="rect">
            <a:avLst/>
          </a:prstGeom>
        </p:spPr>
      </p:pic>
      <p:sp>
        <p:nvSpPr>
          <p:cNvPr id="128" name="Rectangle 127">
            <a:extLst>
              <a:ext uri="{FF2B5EF4-FFF2-40B4-BE49-F238E27FC236}">
                <a16:creationId xmlns:a16="http://schemas.microsoft.com/office/drawing/2014/main" id="{4D5EF53F-CE18-41AD-943A-6242268F507B}"/>
              </a:ext>
            </a:extLst>
          </p:cNvPr>
          <p:cNvSpPr/>
          <p:nvPr/>
        </p:nvSpPr>
        <p:spPr bwMode="auto">
          <a:xfrm>
            <a:off x="443108" y="5375199"/>
            <a:ext cx="2391309" cy="475422"/>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bold" panose="020B0702040204020203" pitchFamily="34" charset="0"/>
              </a:rPr>
              <a:t>Custom Events</a:t>
            </a:r>
          </a:p>
        </p:txBody>
      </p:sp>
      <p:pic>
        <p:nvPicPr>
          <p:cNvPr id="129" name="Picture 128" descr="A close up of a logo&#10;&#10;Description generated with very high confidence">
            <a:extLst>
              <a:ext uri="{FF2B5EF4-FFF2-40B4-BE49-F238E27FC236}">
                <a16:creationId xmlns:a16="http://schemas.microsoft.com/office/drawing/2014/main" id="{3DCCF633-578B-4B43-9C85-C455164B39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0854" y="5424959"/>
            <a:ext cx="354792" cy="365708"/>
          </a:xfrm>
          <a:prstGeom prst="rect">
            <a:avLst/>
          </a:prstGeom>
        </p:spPr>
      </p:pic>
      <p:sp>
        <p:nvSpPr>
          <p:cNvPr id="130" name="Rectangle 129">
            <a:extLst>
              <a:ext uri="{FF2B5EF4-FFF2-40B4-BE49-F238E27FC236}">
                <a16:creationId xmlns:a16="http://schemas.microsoft.com/office/drawing/2014/main" id="{732413BB-30DE-4112-B7E9-5D60BEED0632}"/>
              </a:ext>
            </a:extLst>
          </p:cNvPr>
          <p:cNvSpPr/>
          <p:nvPr/>
        </p:nvSpPr>
        <p:spPr bwMode="auto">
          <a:xfrm>
            <a:off x="443108" y="3287570"/>
            <a:ext cx="2391309" cy="475421"/>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bold" panose="020B0702040204020203" pitchFamily="34" charset="0"/>
              </a:rPr>
              <a:t>Event Hubs</a:t>
            </a:r>
          </a:p>
        </p:txBody>
      </p:sp>
      <p:grpSp>
        <p:nvGrpSpPr>
          <p:cNvPr id="131" name="Group 130">
            <a:extLst>
              <a:ext uri="{FF2B5EF4-FFF2-40B4-BE49-F238E27FC236}">
                <a16:creationId xmlns:a16="http://schemas.microsoft.com/office/drawing/2014/main" id="{5A3B096B-2686-43B2-9428-2F76C784E1B2}"/>
              </a:ext>
            </a:extLst>
          </p:cNvPr>
          <p:cNvGrpSpPr>
            <a:grpSpLocks noChangeAspect="1"/>
          </p:cNvGrpSpPr>
          <p:nvPr/>
        </p:nvGrpSpPr>
        <p:grpSpPr>
          <a:xfrm>
            <a:off x="668709" y="3325686"/>
            <a:ext cx="379450" cy="383987"/>
            <a:chOff x="-649293" y="6227709"/>
            <a:chExt cx="265115" cy="268281"/>
          </a:xfrm>
        </p:grpSpPr>
        <p:sp>
          <p:nvSpPr>
            <p:cNvPr id="132" name="Freeform 5">
              <a:extLst>
                <a:ext uri="{FF2B5EF4-FFF2-40B4-BE49-F238E27FC236}">
                  <a16:creationId xmlns:a16="http://schemas.microsoft.com/office/drawing/2014/main" id="{C5DDBDA0-ED37-456E-9031-CCCAA31DDF33}"/>
                </a:ext>
              </a:extLst>
            </p:cNvPr>
            <p:cNvSpPr>
              <a:spLocks/>
            </p:cNvSpPr>
            <p:nvPr/>
          </p:nvSpPr>
          <p:spPr bwMode="auto">
            <a:xfrm>
              <a:off x="-530229" y="6318203"/>
              <a:ext cx="44450" cy="34925"/>
            </a:xfrm>
            <a:custGeom>
              <a:avLst/>
              <a:gdLst>
                <a:gd name="T0" fmla="*/ 165 w 165"/>
                <a:gd name="T1" fmla="*/ 114 h 131"/>
                <a:gd name="T2" fmla="*/ 148 w 165"/>
                <a:gd name="T3" fmla="*/ 131 h 131"/>
                <a:gd name="T4" fmla="*/ 17 w 165"/>
                <a:gd name="T5" fmla="*/ 131 h 131"/>
                <a:gd name="T6" fmla="*/ 0 w 165"/>
                <a:gd name="T7" fmla="*/ 114 h 131"/>
                <a:gd name="T8" fmla="*/ 0 w 165"/>
                <a:gd name="T9" fmla="*/ 18 h 131"/>
                <a:gd name="T10" fmla="*/ 17 w 165"/>
                <a:gd name="T11" fmla="*/ 0 h 131"/>
                <a:gd name="T12" fmla="*/ 148 w 165"/>
                <a:gd name="T13" fmla="*/ 0 h 131"/>
                <a:gd name="T14" fmla="*/ 165 w 165"/>
                <a:gd name="T15" fmla="*/ 18 h 131"/>
                <a:gd name="T16" fmla="*/ 165 w 165"/>
                <a:gd name="T17" fmla="*/ 11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31">
                  <a:moveTo>
                    <a:pt x="165" y="114"/>
                  </a:moveTo>
                  <a:cubicBezTo>
                    <a:pt x="165" y="124"/>
                    <a:pt x="158" y="131"/>
                    <a:pt x="148" y="131"/>
                  </a:cubicBezTo>
                  <a:lnTo>
                    <a:pt x="17" y="131"/>
                  </a:lnTo>
                  <a:cubicBezTo>
                    <a:pt x="7" y="131"/>
                    <a:pt x="0" y="124"/>
                    <a:pt x="0" y="114"/>
                  </a:cubicBezTo>
                  <a:lnTo>
                    <a:pt x="0" y="18"/>
                  </a:lnTo>
                  <a:cubicBezTo>
                    <a:pt x="0" y="8"/>
                    <a:pt x="7" y="0"/>
                    <a:pt x="17" y="0"/>
                  </a:cubicBezTo>
                  <a:lnTo>
                    <a:pt x="148" y="0"/>
                  </a:lnTo>
                  <a:cubicBezTo>
                    <a:pt x="158" y="0"/>
                    <a:pt x="165" y="8"/>
                    <a:pt x="165" y="18"/>
                  </a:cubicBezTo>
                  <a:lnTo>
                    <a:pt x="165" y="114"/>
                  </a:ln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33" name="Freeform 6">
              <a:extLst>
                <a:ext uri="{FF2B5EF4-FFF2-40B4-BE49-F238E27FC236}">
                  <a16:creationId xmlns:a16="http://schemas.microsoft.com/office/drawing/2014/main" id="{177A8E5B-53DC-43AB-B28D-0E60A033C72D}"/>
                </a:ext>
              </a:extLst>
            </p:cNvPr>
            <p:cNvSpPr>
              <a:spLocks/>
            </p:cNvSpPr>
            <p:nvPr/>
          </p:nvSpPr>
          <p:spPr bwMode="auto">
            <a:xfrm>
              <a:off x="-465142" y="6345190"/>
              <a:ext cx="44450" cy="34925"/>
            </a:xfrm>
            <a:custGeom>
              <a:avLst/>
              <a:gdLst>
                <a:gd name="T0" fmla="*/ 163 w 166"/>
                <a:gd name="T1" fmla="*/ 113 h 131"/>
                <a:gd name="T2" fmla="*/ 146 w 166"/>
                <a:gd name="T3" fmla="*/ 131 h 131"/>
                <a:gd name="T4" fmla="*/ 17 w 166"/>
                <a:gd name="T5" fmla="*/ 131 h 131"/>
                <a:gd name="T6" fmla="*/ 0 w 166"/>
                <a:gd name="T7" fmla="*/ 113 h 131"/>
                <a:gd name="T8" fmla="*/ 0 w 166"/>
                <a:gd name="T9" fmla="*/ 17 h 131"/>
                <a:gd name="T10" fmla="*/ 17 w 166"/>
                <a:gd name="T11" fmla="*/ 0 h 131"/>
                <a:gd name="T12" fmla="*/ 148 w 166"/>
                <a:gd name="T13" fmla="*/ 0 h 131"/>
                <a:gd name="T14" fmla="*/ 166 w 166"/>
                <a:gd name="T15" fmla="*/ 17 h 131"/>
                <a:gd name="T16" fmla="*/ 166 w 166"/>
                <a:gd name="T17" fmla="*/ 113 h 131"/>
                <a:gd name="T18" fmla="*/ 163 w 166"/>
                <a:gd name="T19" fmla="*/ 11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131">
                  <a:moveTo>
                    <a:pt x="163" y="113"/>
                  </a:moveTo>
                  <a:cubicBezTo>
                    <a:pt x="163" y="123"/>
                    <a:pt x="156" y="131"/>
                    <a:pt x="146" y="131"/>
                  </a:cubicBezTo>
                  <a:lnTo>
                    <a:pt x="17" y="131"/>
                  </a:lnTo>
                  <a:cubicBezTo>
                    <a:pt x="7" y="131"/>
                    <a:pt x="0" y="123"/>
                    <a:pt x="0" y="113"/>
                  </a:cubicBezTo>
                  <a:lnTo>
                    <a:pt x="0" y="17"/>
                  </a:lnTo>
                  <a:cubicBezTo>
                    <a:pt x="0" y="7"/>
                    <a:pt x="7" y="0"/>
                    <a:pt x="17" y="0"/>
                  </a:cubicBezTo>
                  <a:lnTo>
                    <a:pt x="148" y="0"/>
                  </a:lnTo>
                  <a:cubicBezTo>
                    <a:pt x="158" y="0"/>
                    <a:pt x="166" y="7"/>
                    <a:pt x="166" y="17"/>
                  </a:cubicBezTo>
                  <a:lnTo>
                    <a:pt x="166" y="113"/>
                  </a:lnTo>
                  <a:lnTo>
                    <a:pt x="163" y="113"/>
                  </a:ln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34" name="Freeform 7">
              <a:extLst>
                <a:ext uri="{FF2B5EF4-FFF2-40B4-BE49-F238E27FC236}">
                  <a16:creationId xmlns:a16="http://schemas.microsoft.com/office/drawing/2014/main" id="{245D11B2-EEB5-4D14-9B86-464CB93CCD68}"/>
                </a:ext>
              </a:extLst>
            </p:cNvPr>
            <p:cNvSpPr>
              <a:spLocks/>
            </p:cNvSpPr>
            <p:nvPr/>
          </p:nvSpPr>
          <p:spPr bwMode="auto">
            <a:xfrm>
              <a:off x="-530229" y="6372177"/>
              <a:ext cx="44450" cy="34925"/>
            </a:xfrm>
            <a:custGeom>
              <a:avLst/>
              <a:gdLst>
                <a:gd name="T0" fmla="*/ 165 w 165"/>
                <a:gd name="T1" fmla="*/ 114 h 131"/>
                <a:gd name="T2" fmla="*/ 148 w 165"/>
                <a:gd name="T3" fmla="*/ 131 h 131"/>
                <a:gd name="T4" fmla="*/ 17 w 165"/>
                <a:gd name="T5" fmla="*/ 131 h 131"/>
                <a:gd name="T6" fmla="*/ 0 w 165"/>
                <a:gd name="T7" fmla="*/ 114 h 131"/>
                <a:gd name="T8" fmla="*/ 0 w 165"/>
                <a:gd name="T9" fmla="*/ 17 h 131"/>
                <a:gd name="T10" fmla="*/ 17 w 165"/>
                <a:gd name="T11" fmla="*/ 0 h 131"/>
                <a:gd name="T12" fmla="*/ 148 w 165"/>
                <a:gd name="T13" fmla="*/ 0 h 131"/>
                <a:gd name="T14" fmla="*/ 165 w 165"/>
                <a:gd name="T15" fmla="*/ 17 h 131"/>
                <a:gd name="T16" fmla="*/ 165 w 165"/>
                <a:gd name="T17" fmla="*/ 11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31">
                  <a:moveTo>
                    <a:pt x="165" y="114"/>
                  </a:moveTo>
                  <a:cubicBezTo>
                    <a:pt x="165" y="124"/>
                    <a:pt x="158" y="131"/>
                    <a:pt x="148" y="131"/>
                  </a:cubicBezTo>
                  <a:lnTo>
                    <a:pt x="17" y="131"/>
                  </a:lnTo>
                  <a:cubicBezTo>
                    <a:pt x="7" y="131"/>
                    <a:pt x="0" y="124"/>
                    <a:pt x="0" y="114"/>
                  </a:cubicBezTo>
                  <a:lnTo>
                    <a:pt x="0" y="17"/>
                  </a:lnTo>
                  <a:cubicBezTo>
                    <a:pt x="0" y="7"/>
                    <a:pt x="7" y="0"/>
                    <a:pt x="17" y="0"/>
                  </a:cubicBezTo>
                  <a:lnTo>
                    <a:pt x="148" y="0"/>
                  </a:lnTo>
                  <a:cubicBezTo>
                    <a:pt x="158" y="0"/>
                    <a:pt x="165" y="7"/>
                    <a:pt x="165" y="17"/>
                  </a:cubicBezTo>
                  <a:lnTo>
                    <a:pt x="165" y="114"/>
                  </a:ln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35" name="Freeform 8">
              <a:extLst>
                <a:ext uri="{FF2B5EF4-FFF2-40B4-BE49-F238E27FC236}">
                  <a16:creationId xmlns:a16="http://schemas.microsoft.com/office/drawing/2014/main" id="{FEEC6D0D-0E87-48ED-9E9E-61A7D128C277}"/>
                </a:ext>
              </a:extLst>
            </p:cNvPr>
            <p:cNvSpPr>
              <a:spLocks/>
            </p:cNvSpPr>
            <p:nvPr/>
          </p:nvSpPr>
          <p:spPr bwMode="auto">
            <a:xfrm>
              <a:off x="-593730" y="6289628"/>
              <a:ext cx="44450" cy="36512"/>
            </a:xfrm>
            <a:custGeom>
              <a:avLst/>
              <a:gdLst>
                <a:gd name="T0" fmla="*/ 168 w 168"/>
                <a:gd name="T1" fmla="*/ 119 h 136"/>
                <a:gd name="T2" fmla="*/ 151 w 168"/>
                <a:gd name="T3" fmla="*/ 136 h 136"/>
                <a:gd name="T4" fmla="*/ 18 w 168"/>
                <a:gd name="T5" fmla="*/ 136 h 136"/>
                <a:gd name="T6" fmla="*/ 0 w 168"/>
                <a:gd name="T7" fmla="*/ 119 h 136"/>
                <a:gd name="T8" fmla="*/ 0 w 168"/>
                <a:gd name="T9" fmla="*/ 17 h 136"/>
                <a:gd name="T10" fmla="*/ 18 w 168"/>
                <a:gd name="T11" fmla="*/ 0 h 136"/>
                <a:gd name="T12" fmla="*/ 149 w 168"/>
                <a:gd name="T13" fmla="*/ 0 h 136"/>
                <a:gd name="T14" fmla="*/ 168 w 168"/>
                <a:gd name="T15" fmla="*/ 17 h 136"/>
                <a:gd name="T16" fmla="*/ 168 w 168"/>
                <a:gd name="T17" fmla="*/ 11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136">
                  <a:moveTo>
                    <a:pt x="168" y="119"/>
                  </a:moveTo>
                  <a:cubicBezTo>
                    <a:pt x="168" y="128"/>
                    <a:pt x="161" y="136"/>
                    <a:pt x="151" y="136"/>
                  </a:cubicBezTo>
                  <a:lnTo>
                    <a:pt x="18" y="136"/>
                  </a:lnTo>
                  <a:cubicBezTo>
                    <a:pt x="8" y="136"/>
                    <a:pt x="0" y="128"/>
                    <a:pt x="0" y="119"/>
                  </a:cubicBezTo>
                  <a:lnTo>
                    <a:pt x="0" y="17"/>
                  </a:lnTo>
                  <a:cubicBezTo>
                    <a:pt x="0" y="7"/>
                    <a:pt x="8" y="0"/>
                    <a:pt x="18" y="0"/>
                  </a:cubicBezTo>
                  <a:lnTo>
                    <a:pt x="149" y="0"/>
                  </a:lnTo>
                  <a:cubicBezTo>
                    <a:pt x="161" y="0"/>
                    <a:pt x="168" y="7"/>
                    <a:pt x="168" y="17"/>
                  </a:cubicBezTo>
                  <a:lnTo>
                    <a:pt x="168" y="119"/>
                  </a:ln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36" name="Freeform 9">
              <a:extLst>
                <a:ext uri="{FF2B5EF4-FFF2-40B4-BE49-F238E27FC236}">
                  <a16:creationId xmlns:a16="http://schemas.microsoft.com/office/drawing/2014/main" id="{80A8679D-84B8-4F3A-B69B-53C074A51A9F}"/>
                </a:ext>
              </a:extLst>
            </p:cNvPr>
            <p:cNvSpPr>
              <a:spLocks/>
            </p:cNvSpPr>
            <p:nvPr/>
          </p:nvSpPr>
          <p:spPr bwMode="auto">
            <a:xfrm>
              <a:off x="-649293" y="6227709"/>
              <a:ext cx="263527" cy="61912"/>
            </a:xfrm>
            <a:custGeom>
              <a:avLst/>
              <a:gdLst>
                <a:gd name="T0" fmla="*/ 960 w 977"/>
                <a:gd name="T1" fmla="*/ 0 h 235"/>
                <a:gd name="T2" fmla="*/ 18 w 977"/>
                <a:gd name="T3" fmla="*/ 0 h 235"/>
                <a:gd name="T4" fmla="*/ 0 w 977"/>
                <a:gd name="T5" fmla="*/ 18 h 235"/>
                <a:gd name="T6" fmla="*/ 0 w 977"/>
                <a:gd name="T7" fmla="*/ 218 h 235"/>
                <a:gd name="T8" fmla="*/ 18 w 977"/>
                <a:gd name="T9" fmla="*/ 235 h 235"/>
                <a:gd name="T10" fmla="*/ 119 w 977"/>
                <a:gd name="T11" fmla="*/ 235 h 235"/>
                <a:gd name="T12" fmla="*/ 136 w 977"/>
                <a:gd name="T13" fmla="*/ 218 h 235"/>
                <a:gd name="T14" fmla="*/ 136 w 977"/>
                <a:gd name="T15" fmla="*/ 134 h 235"/>
                <a:gd name="T16" fmla="*/ 841 w 977"/>
                <a:gd name="T17" fmla="*/ 134 h 235"/>
                <a:gd name="T18" fmla="*/ 841 w 977"/>
                <a:gd name="T19" fmla="*/ 218 h 235"/>
                <a:gd name="T20" fmla="*/ 861 w 977"/>
                <a:gd name="T21" fmla="*/ 235 h 235"/>
                <a:gd name="T22" fmla="*/ 957 w 977"/>
                <a:gd name="T23" fmla="*/ 235 h 235"/>
                <a:gd name="T24" fmla="*/ 975 w 977"/>
                <a:gd name="T25" fmla="*/ 218 h 235"/>
                <a:gd name="T26" fmla="*/ 975 w 977"/>
                <a:gd name="T27" fmla="*/ 18 h 235"/>
                <a:gd name="T28" fmla="*/ 960 w 977"/>
                <a:gd name="T29"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7" h="235">
                  <a:moveTo>
                    <a:pt x="960" y="0"/>
                  </a:moveTo>
                  <a:lnTo>
                    <a:pt x="18" y="0"/>
                  </a:lnTo>
                  <a:cubicBezTo>
                    <a:pt x="8" y="0"/>
                    <a:pt x="0" y="8"/>
                    <a:pt x="0" y="18"/>
                  </a:cubicBezTo>
                  <a:lnTo>
                    <a:pt x="0" y="218"/>
                  </a:lnTo>
                  <a:cubicBezTo>
                    <a:pt x="0" y="228"/>
                    <a:pt x="8" y="235"/>
                    <a:pt x="18" y="235"/>
                  </a:cubicBezTo>
                  <a:lnTo>
                    <a:pt x="119" y="235"/>
                  </a:lnTo>
                  <a:cubicBezTo>
                    <a:pt x="129" y="235"/>
                    <a:pt x="136" y="228"/>
                    <a:pt x="136" y="218"/>
                  </a:cubicBezTo>
                  <a:lnTo>
                    <a:pt x="136" y="134"/>
                  </a:lnTo>
                  <a:lnTo>
                    <a:pt x="841" y="134"/>
                  </a:lnTo>
                  <a:lnTo>
                    <a:pt x="841" y="218"/>
                  </a:lnTo>
                  <a:cubicBezTo>
                    <a:pt x="841" y="228"/>
                    <a:pt x="849" y="235"/>
                    <a:pt x="861" y="235"/>
                  </a:cubicBezTo>
                  <a:lnTo>
                    <a:pt x="957" y="235"/>
                  </a:lnTo>
                  <a:cubicBezTo>
                    <a:pt x="967" y="235"/>
                    <a:pt x="975" y="228"/>
                    <a:pt x="975" y="218"/>
                  </a:cubicBezTo>
                  <a:lnTo>
                    <a:pt x="975" y="18"/>
                  </a:lnTo>
                  <a:cubicBezTo>
                    <a:pt x="977" y="8"/>
                    <a:pt x="970" y="0"/>
                    <a:pt x="960" y="0"/>
                  </a:cubicBez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37" name="Freeform 10">
              <a:extLst>
                <a:ext uri="{FF2B5EF4-FFF2-40B4-BE49-F238E27FC236}">
                  <a16:creationId xmlns:a16="http://schemas.microsoft.com/office/drawing/2014/main" id="{249F70BC-5659-4CA0-AF9D-A7B92182662E}"/>
                </a:ext>
              </a:extLst>
            </p:cNvPr>
            <p:cNvSpPr>
              <a:spLocks/>
            </p:cNvSpPr>
            <p:nvPr/>
          </p:nvSpPr>
          <p:spPr bwMode="auto">
            <a:xfrm>
              <a:off x="-647706" y="6432491"/>
              <a:ext cx="263528" cy="63499"/>
            </a:xfrm>
            <a:custGeom>
              <a:avLst/>
              <a:gdLst>
                <a:gd name="T0" fmla="*/ 955 w 975"/>
                <a:gd name="T1" fmla="*/ 2 h 235"/>
                <a:gd name="T2" fmla="*/ 858 w 975"/>
                <a:gd name="T3" fmla="*/ 2 h 235"/>
                <a:gd name="T4" fmla="*/ 841 w 975"/>
                <a:gd name="T5" fmla="*/ 20 h 235"/>
                <a:gd name="T6" fmla="*/ 841 w 975"/>
                <a:gd name="T7" fmla="*/ 101 h 235"/>
                <a:gd name="T8" fmla="*/ 134 w 975"/>
                <a:gd name="T9" fmla="*/ 101 h 235"/>
                <a:gd name="T10" fmla="*/ 134 w 975"/>
                <a:gd name="T11" fmla="*/ 17 h 235"/>
                <a:gd name="T12" fmla="*/ 114 w 975"/>
                <a:gd name="T13" fmla="*/ 0 h 235"/>
                <a:gd name="T14" fmla="*/ 18 w 975"/>
                <a:gd name="T15" fmla="*/ 0 h 235"/>
                <a:gd name="T16" fmla="*/ 0 w 975"/>
                <a:gd name="T17" fmla="*/ 20 h 235"/>
                <a:gd name="T18" fmla="*/ 0 w 975"/>
                <a:gd name="T19" fmla="*/ 218 h 235"/>
                <a:gd name="T20" fmla="*/ 18 w 975"/>
                <a:gd name="T21" fmla="*/ 235 h 235"/>
                <a:gd name="T22" fmla="*/ 957 w 975"/>
                <a:gd name="T23" fmla="*/ 235 h 235"/>
                <a:gd name="T24" fmla="*/ 975 w 975"/>
                <a:gd name="T25" fmla="*/ 218 h 235"/>
                <a:gd name="T26" fmla="*/ 975 w 975"/>
                <a:gd name="T27" fmla="*/ 20 h 235"/>
                <a:gd name="T28" fmla="*/ 955 w 975"/>
                <a:gd name="T29" fmla="*/ 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5" h="235">
                  <a:moveTo>
                    <a:pt x="955" y="2"/>
                  </a:moveTo>
                  <a:lnTo>
                    <a:pt x="858" y="2"/>
                  </a:lnTo>
                  <a:cubicBezTo>
                    <a:pt x="849" y="2"/>
                    <a:pt x="841" y="10"/>
                    <a:pt x="841" y="20"/>
                  </a:cubicBezTo>
                  <a:lnTo>
                    <a:pt x="841" y="101"/>
                  </a:lnTo>
                  <a:lnTo>
                    <a:pt x="134" y="101"/>
                  </a:lnTo>
                  <a:lnTo>
                    <a:pt x="134" y="17"/>
                  </a:lnTo>
                  <a:cubicBezTo>
                    <a:pt x="134" y="7"/>
                    <a:pt x="127" y="0"/>
                    <a:pt x="114" y="0"/>
                  </a:cubicBezTo>
                  <a:lnTo>
                    <a:pt x="18" y="0"/>
                  </a:lnTo>
                  <a:cubicBezTo>
                    <a:pt x="8" y="0"/>
                    <a:pt x="0" y="7"/>
                    <a:pt x="0" y="20"/>
                  </a:cubicBezTo>
                  <a:lnTo>
                    <a:pt x="0" y="218"/>
                  </a:lnTo>
                  <a:cubicBezTo>
                    <a:pt x="0" y="227"/>
                    <a:pt x="8" y="235"/>
                    <a:pt x="18" y="235"/>
                  </a:cubicBezTo>
                  <a:lnTo>
                    <a:pt x="957" y="235"/>
                  </a:lnTo>
                  <a:cubicBezTo>
                    <a:pt x="967" y="235"/>
                    <a:pt x="975" y="227"/>
                    <a:pt x="975" y="218"/>
                  </a:cubicBezTo>
                  <a:lnTo>
                    <a:pt x="975" y="20"/>
                  </a:lnTo>
                  <a:cubicBezTo>
                    <a:pt x="972" y="10"/>
                    <a:pt x="965" y="2"/>
                    <a:pt x="955" y="2"/>
                  </a:cubicBez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38" name="Freeform 11">
              <a:extLst>
                <a:ext uri="{FF2B5EF4-FFF2-40B4-BE49-F238E27FC236}">
                  <a16:creationId xmlns:a16="http://schemas.microsoft.com/office/drawing/2014/main" id="{7790D32E-F6E3-4CE4-B3D8-F4694757FAB0}"/>
                </a:ext>
              </a:extLst>
            </p:cNvPr>
            <p:cNvSpPr>
              <a:spLocks/>
            </p:cNvSpPr>
            <p:nvPr/>
          </p:nvSpPr>
          <p:spPr bwMode="auto">
            <a:xfrm>
              <a:off x="-593728" y="6343582"/>
              <a:ext cx="44450" cy="34925"/>
            </a:xfrm>
            <a:custGeom>
              <a:avLst/>
              <a:gdLst>
                <a:gd name="T0" fmla="*/ 165 w 165"/>
                <a:gd name="T1" fmla="*/ 114 h 131"/>
                <a:gd name="T2" fmla="*/ 148 w 165"/>
                <a:gd name="T3" fmla="*/ 131 h 131"/>
                <a:gd name="T4" fmla="*/ 17 w 165"/>
                <a:gd name="T5" fmla="*/ 131 h 131"/>
                <a:gd name="T6" fmla="*/ 0 w 165"/>
                <a:gd name="T7" fmla="*/ 114 h 131"/>
                <a:gd name="T8" fmla="*/ 0 w 165"/>
                <a:gd name="T9" fmla="*/ 17 h 131"/>
                <a:gd name="T10" fmla="*/ 17 w 165"/>
                <a:gd name="T11" fmla="*/ 0 h 131"/>
                <a:gd name="T12" fmla="*/ 148 w 165"/>
                <a:gd name="T13" fmla="*/ 0 h 131"/>
                <a:gd name="T14" fmla="*/ 165 w 165"/>
                <a:gd name="T15" fmla="*/ 17 h 131"/>
                <a:gd name="T16" fmla="*/ 165 w 165"/>
                <a:gd name="T17" fmla="*/ 11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31">
                  <a:moveTo>
                    <a:pt x="165" y="114"/>
                  </a:moveTo>
                  <a:cubicBezTo>
                    <a:pt x="165" y="124"/>
                    <a:pt x="158" y="131"/>
                    <a:pt x="148" y="131"/>
                  </a:cubicBezTo>
                  <a:lnTo>
                    <a:pt x="17" y="131"/>
                  </a:lnTo>
                  <a:cubicBezTo>
                    <a:pt x="7" y="131"/>
                    <a:pt x="0" y="124"/>
                    <a:pt x="0" y="114"/>
                  </a:cubicBezTo>
                  <a:lnTo>
                    <a:pt x="0" y="17"/>
                  </a:lnTo>
                  <a:cubicBezTo>
                    <a:pt x="0" y="8"/>
                    <a:pt x="7" y="0"/>
                    <a:pt x="17" y="0"/>
                  </a:cubicBezTo>
                  <a:lnTo>
                    <a:pt x="148" y="0"/>
                  </a:lnTo>
                  <a:cubicBezTo>
                    <a:pt x="158" y="0"/>
                    <a:pt x="165" y="8"/>
                    <a:pt x="165" y="17"/>
                  </a:cubicBezTo>
                  <a:lnTo>
                    <a:pt x="165" y="114"/>
                  </a:ln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39" name="Freeform 12">
              <a:extLst>
                <a:ext uri="{FF2B5EF4-FFF2-40B4-BE49-F238E27FC236}">
                  <a16:creationId xmlns:a16="http://schemas.microsoft.com/office/drawing/2014/main" id="{EC398E25-9715-4EBA-96F8-77ED929FC9AF}"/>
                </a:ext>
              </a:extLst>
            </p:cNvPr>
            <p:cNvSpPr>
              <a:spLocks/>
            </p:cNvSpPr>
            <p:nvPr/>
          </p:nvSpPr>
          <p:spPr bwMode="auto">
            <a:xfrm>
              <a:off x="-593725" y="6397620"/>
              <a:ext cx="44450" cy="34925"/>
            </a:xfrm>
            <a:custGeom>
              <a:avLst/>
              <a:gdLst>
                <a:gd name="T0" fmla="*/ 166 w 166"/>
                <a:gd name="T1" fmla="*/ 114 h 131"/>
                <a:gd name="T2" fmla="*/ 149 w 166"/>
                <a:gd name="T3" fmla="*/ 131 h 131"/>
                <a:gd name="T4" fmla="*/ 18 w 166"/>
                <a:gd name="T5" fmla="*/ 131 h 131"/>
                <a:gd name="T6" fmla="*/ 0 w 166"/>
                <a:gd name="T7" fmla="*/ 114 h 131"/>
                <a:gd name="T8" fmla="*/ 0 w 166"/>
                <a:gd name="T9" fmla="*/ 17 h 131"/>
                <a:gd name="T10" fmla="*/ 18 w 166"/>
                <a:gd name="T11" fmla="*/ 0 h 131"/>
                <a:gd name="T12" fmla="*/ 149 w 166"/>
                <a:gd name="T13" fmla="*/ 0 h 131"/>
                <a:gd name="T14" fmla="*/ 166 w 166"/>
                <a:gd name="T15" fmla="*/ 17 h 131"/>
                <a:gd name="T16" fmla="*/ 166 w 166"/>
                <a:gd name="T17" fmla="*/ 11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31">
                  <a:moveTo>
                    <a:pt x="166" y="114"/>
                  </a:moveTo>
                  <a:cubicBezTo>
                    <a:pt x="166" y="124"/>
                    <a:pt x="158" y="131"/>
                    <a:pt x="149" y="131"/>
                  </a:cubicBezTo>
                  <a:lnTo>
                    <a:pt x="18" y="131"/>
                  </a:lnTo>
                  <a:cubicBezTo>
                    <a:pt x="8" y="131"/>
                    <a:pt x="0" y="124"/>
                    <a:pt x="0" y="114"/>
                  </a:cubicBezTo>
                  <a:lnTo>
                    <a:pt x="0" y="17"/>
                  </a:lnTo>
                  <a:cubicBezTo>
                    <a:pt x="0" y="7"/>
                    <a:pt x="8" y="0"/>
                    <a:pt x="18" y="0"/>
                  </a:cubicBezTo>
                  <a:lnTo>
                    <a:pt x="149" y="0"/>
                  </a:lnTo>
                  <a:cubicBezTo>
                    <a:pt x="158" y="0"/>
                    <a:pt x="166" y="7"/>
                    <a:pt x="166" y="17"/>
                  </a:cubicBezTo>
                  <a:lnTo>
                    <a:pt x="166" y="114"/>
                  </a:ln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40" name="Rectangle 139">
            <a:extLst>
              <a:ext uri="{FF2B5EF4-FFF2-40B4-BE49-F238E27FC236}">
                <a16:creationId xmlns:a16="http://schemas.microsoft.com/office/drawing/2014/main" id="{38A98A26-8D4D-4B02-BAF5-7C429A710E15}"/>
              </a:ext>
            </a:extLst>
          </p:cNvPr>
          <p:cNvSpPr/>
          <p:nvPr/>
        </p:nvSpPr>
        <p:spPr bwMode="auto">
          <a:xfrm>
            <a:off x="6853402" y="5286952"/>
            <a:ext cx="4947563" cy="1097124"/>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Other Services</a:t>
            </a:r>
            <a:b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b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and Applications</a:t>
            </a:r>
          </a:p>
        </p:txBody>
      </p:sp>
      <p:grpSp>
        <p:nvGrpSpPr>
          <p:cNvPr id="141" name="Group 140">
            <a:extLst>
              <a:ext uri="{FF2B5EF4-FFF2-40B4-BE49-F238E27FC236}">
                <a16:creationId xmlns:a16="http://schemas.microsoft.com/office/drawing/2014/main" id="{E63084D3-8032-4F9A-9902-BEB19D4E89F2}"/>
              </a:ext>
            </a:extLst>
          </p:cNvPr>
          <p:cNvGrpSpPr/>
          <p:nvPr/>
        </p:nvGrpSpPr>
        <p:grpSpPr>
          <a:xfrm>
            <a:off x="10929193" y="5442734"/>
            <a:ext cx="926301" cy="806169"/>
            <a:chOff x="10929878" y="5443020"/>
            <a:chExt cx="926432" cy="806283"/>
          </a:xfrm>
        </p:grpSpPr>
        <p:pic>
          <p:nvPicPr>
            <p:cNvPr id="142" name="Picture 141" descr="A close up of a logo&#10;&#10;Description generated with very high confidence">
              <a:extLst>
                <a:ext uri="{FF2B5EF4-FFF2-40B4-BE49-F238E27FC236}">
                  <a16:creationId xmlns:a16="http://schemas.microsoft.com/office/drawing/2014/main" id="{E3DCFABD-6F10-4B7E-82BD-6E4AC83C62D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65978" y="5443020"/>
              <a:ext cx="454232" cy="411480"/>
            </a:xfrm>
            <a:prstGeom prst="rect">
              <a:avLst/>
            </a:prstGeom>
          </p:spPr>
        </p:pic>
        <p:sp>
          <p:nvSpPr>
            <p:cNvPr id="143" name="TextBox 142">
              <a:extLst>
                <a:ext uri="{FF2B5EF4-FFF2-40B4-BE49-F238E27FC236}">
                  <a16:creationId xmlns:a16="http://schemas.microsoft.com/office/drawing/2014/main" id="{753230E0-218A-424D-85D3-C0DC00C7C928}"/>
                </a:ext>
              </a:extLst>
            </p:cNvPr>
            <p:cNvSpPr txBox="1"/>
            <p:nvPr/>
          </p:nvSpPr>
          <p:spPr>
            <a:xfrm>
              <a:off x="10929878" y="5862166"/>
              <a:ext cx="926432" cy="387137"/>
            </a:xfrm>
            <a:prstGeom prst="rect">
              <a:avLst/>
            </a:prstGeom>
            <a:noFill/>
          </p:spPr>
          <p:txBody>
            <a:bodyPr wrap="none" lIns="89630" tIns="44814" rIns="89630" bIns="44814" rtlCol="0" anchor="ctr">
              <a:spAutoFit/>
            </a:bodyPr>
            <a:lstStyle/>
            <a:p>
              <a:pPr marL="0" marR="0" lvl="0" indent="0" algn="ctr" defTabSz="914139" rtl="0" eaLnBrk="1" fontAlgn="auto" latinLnBrk="0" hangingPunct="1">
                <a:lnSpc>
                  <a:spcPct val="90000"/>
                </a:lnSpc>
                <a:spcBef>
                  <a:spcPts val="0"/>
                </a:spcBef>
                <a:spcAft>
                  <a:spcPts val="588"/>
                </a:spcAft>
                <a:buClrTx/>
                <a:buSzTx/>
                <a:buFontTx/>
                <a:buNone/>
                <a:tabLst/>
                <a:defRPr/>
              </a:pPr>
              <a:r>
                <a:rPr kumimoji="0" lang="en-US" sz="10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a:t>
              </a:r>
              <a:br>
                <a:rPr kumimoji="0" lang="en-US" sz="10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Automation</a:t>
              </a:r>
            </a:p>
          </p:txBody>
        </p:sp>
      </p:grpSp>
      <p:grpSp>
        <p:nvGrpSpPr>
          <p:cNvPr id="144" name="Group 143">
            <a:extLst>
              <a:ext uri="{FF2B5EF4-FFF2-40B4-BE49-F238E27FC236}">
                <a16:creationId xmlns:a16="http://schemas.microsoft.com/office/drawing/2014/main" id="{ACD8E70A-4C38-4E34-A358-18C23E85D4D4}"/>
              </a:ext>
            </a:extLst>
          </p:cNvPr>
          <p:cNvGrpSpPr/>
          <p:nvPr/>
        </p:nvGrpSpPr>
        <p:grpSpPr>
          <a:xfrm>
            <a:off x="3018092" y="3774631"/>
            <a:ext cx="673943" cy="448149"/>
            <a:chOff x="3078163" y="3849873"/>
            <a:chExt cx="916823" cy="457200"/>
          </a:xfrm>
        </p:grpSpPr>
        <p:sp>
          <p:nvSpPr>
            <p:cNvPr id="145" name="Freeform 17">
              <a:extLst>
                <a:ext uri="{FF2B5EF4-FFF2-40B4-BE49-F238E27FC236}">
                  <a16:creationId xmlns:a16="http://schemas.microsoft.com/office/drawing/2014/main" id="{9D06B37B-4261-481C-AC58-E092334C58E8}"/>
                </a:ext>
              </a:extLst>
            </p:cNvPr>
            <p:cNvSpPr>
              <a:spLocks noChangeAspect="1"/>
            </p:cNvSpPr>
            <p:nvPr/>
          </p:nvSpPr>
          <p:spPr bwMode="auto">
            <a:xfrm>
              <a:off x="3766208" y="3849873"/>
              <a:ext cx="228778" cy="457200"/>
            </a:xfrm>
            <a:custGeom>
              <a:avLst/>
              <a:gdLst>
                <a:gd name="T0" fmla="*/ 0 w 1296"/>
                <a:gd name="T1" fmla="*/ 0 h 2590"/>
                <a:gd name="T2" fmla="*/ 1296 w 1296"/>
                <a:gd name="T3" fmla="*/ 1297 h 2590"/>
                <a:gd name="T4" fmla="*/ 0 w 1296"/>
                <a:gd name="T5" fmla="*/ 2590 h 2590"/>
              </a:gdLst>
              <a:ahLst/>
              <a:cxnLst>
                <a:cxn ang="0">
                  <a:pos x="T0" y="T1"/>
                </a:cxn>
                <a:cxn ang="0">
                  <a:pos x="T2" y="T3"/>
                </a:cxn>
                <a:cxn ang="0">
                  <a:pos x="T4" y="T5"/>
                </a:cxn>
              </a:cxnLst>
              <a:rect l="0" t="0" r="r" b="b"/>
              <a:pathLst>
                <a:path w="1296" h="2590">
                  <a:moveTo>
                    <a:pt x="0" y="0"/>
                  </a:moveTo>
                  <a:lnTo>
                    <a:pt x="1296" y="1297"/>
                  </a:lnTo>
                  <a:lnTo>
                    <a:pt x="0" y="2590"/>
                  </a:lnTo>
                </a:path>
              </a:pathLst>
            </a:custGeom>
            <a:noFill/>
            <a:ln w="19050" cap="rnd">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Semilight"/>
                <a:ea typeface="+mn-ea"/>
                <a:cs typeface="+mn-cs"/>
              </a:endParaRPr>
            </a:p>
          </p:txBody>
        </p:sp>
        <p:cxnSp>
          <p:nvCxnSpPr>
            <p:cNvPr id="146" name="Straight Connector 145">
              <a:extLst>
                <a:ext uri="{FF2B5EF4-FFF2-40B4-BE49-F238E27FC236}">
                  <a16:creationId xmlns:a16="http://schemas.microsoft.com/office/drawing/2014/main" id="{A9AD9A94-1D20-4196-A699-51405066334D}"/>
                </a:ext>
              </a:extLst>
            </p:cNvPr>
            <p:cNvCxnSpPr/>
            <p:nvPr/>
          </p:nvCxnSpPr>
          <p:spPr>
            <a:xfrm flipH="1">
              <a:off x="3078163" y="4078826"/>
              <a:ext cx="916823" cy="0"/>
            </a:xfrm>
            <a:prstGeom prst="line">
              <a:avLst/>
            </a:prstGeom>
            <a:noFill/>
            <a:ln w="19050" cap="rnd">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47" name="Group 146">
            <a:extLst>
              <a:ext uri="{FF2B5EF4-FFF2-40B4-BE49-F238E27FC236}">
                <a16:creationId xmlns:a16="http://schemas.microsoft.com/office/drawing/2014/main" id="{D76E8D7D-97A8-4640-9A89-824A4F714430}"/>
              </a:ext>
            </a:extLst>
          </p:cNvPr>
          <p:cNvGrpSpPr/>
          <p:nvPr/>
        </p:nvGrpSpPr>
        <p:grpSpPr>
          <a:xfrm>
            <a:off x="5776187" y="3774631"/>
            <a:ext cx="898673" cy="448149"/>
            <a:chOff x="3078163" y="3849873"/>
            <a:chExt cx="916823" cy="457200"/>
          </a:xfrm>
        </p:grpSpPr>
        <p:sp>
          <p:nvSpPr>
            <p:cNvPr id="148" name="Freeform 17">
              <a:extLst>
                <a:ext uri="{FF2B5EF4-FFF2-40B4-BE49-F238E27FC236}">
                  <a16:creationId xmlns:a16="http://schemas.microsoft.com/office/drawing/2014/main" id="{4A754A9A-6E57-4E64-A7A2-F77F2A6F0018}"/>
                </a:ext>
              </a:extLst>
            </p:cNvPr>
            <p:cNvSpPr>
              <a:spLocks noChangeAspect="1"/>
            </p:cNvSpPr>
            <p:nvPr/>
          </p:nvSpPr>
          <p:spPr bwMode="auto">
            <a:xfrm>
              <a:off x="3766208" y="3849873"/>
              <a:ext cx="228778" cy="457200"/>
            </a:xfrm>
            <a:custGeom>
              <a:avLst/>
              <a:gdLst>
                <a:gd name="T0" fmla="*/ 0 w 1296"/>
                <a:gd name="T1" fmla="*/ 0 h 2590"/>
                <a:gd name="T2" fmla="*/ 1296 w 1296"/>
                <a:gd name="T3" fmla="*/ 1297 h 2590"/>
                <a:gd name="T4" fmla="*/ 0 w 1296"/>
                <a:gd name="T5" fmla="*/ 2590 h 2590"/>
              </a:gdLst>
              <a:ahLst/>
              <a:cxnLst>
                <a:cxn ang="0">
                  <a:pos x="T0" y="T1"/>
                </a:cxn>
                <a:cxn ang="0">
                  <a:pos x="T2" y="T3"/>
                </a:cxn>
                <a:cxn ang="0">
                  <a:pos x="T4" y="T5"/>
                </a:cxn>
              </a:cxnLst>
              <a:rect l="0" t="0" r="r" b="b"/>
              <a:pathLst>
                <a:path w="1296" h="2590">
                  <a:moveTo>
                    <a:pt x="0" y="0"/>
                  </a:moveTo>
                  <a:lnTo>
                    <a:pt x="1296" y="1297"/>
                  </a:lnTo>
                  <a:lnTo>
                    <a:pt x="0" y="2590"/>
                  </a:lnTo>
                </a:path>
              </a:pathLst>
            </a:custGeom>
            <a:noFill/>
            <a:ln w="19050" cap="rnd">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Semilight"/>
                <a:ea typeface="+mn-ea"/>
                <a:cs typeface="+mn-cs"/>
              </a:endParaRPr>
            </a:p>
          </p:txBody>
        </p:sp>
        <p:cxnSp>
          <p:nvCxnSpPr>
            <p:cNvPr id="149" name="Straight Connector 148">
              <a:extLst>
                <a:ext uri="{FF2B5EF4-FFF2-40B4-BE49-F238E27FC236}">
                  <a16:creationId xmlns:a16="http://schemas.microsoft.com/office/drawing/2014/main" id="{9BB6B0C1-59E7-4B70-8731-F2B0C2DE30C8}"/>
                </a:ext>
              </a:extLst>
            </p:cNvPr>
            <p:cNvCxnSpPr/>
            <p:nvPr/>
          </p:nvCxnSpPr>
          <p:spPr>
            <a:xfrm flipH="1">
              <a:off x="3078163" y="4078826"/>
              <a:ext cx="916823" cy="0"/>
            </a:xfrm>
            <a:prstGeom prst="line">
              <a:avLst/>
            </a:prstGeom>
            <a:noFill/>
            <a:ln w="19050" cap="rnd">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150" name="Rectangle 149">
            <a:extLst>
              <a:ext uri="{FF2B5EF4-FFF2-40B4-BE49-F238E27FC236}">
                <a16:creationId xmlns:a16="http://schemas.microsoft.com/office/drawing/2014/main" id="{9A2629E1-A6DF-40A1-9F6E-EAA4A02805F0}"/>
              </a:ext>
            </a:extLst>
          </p:cNvPr>
          <p:cNvSpPr/>
          <p:nvPr/>
        </p:nvSpPr>
        <p:spPr bwMode="auto">
          <a:xfrm>
            <a:off x="443108" y="5896520"/>
            <a:ext cx="2391309" cy="475421"/>
          </a:xfrm>
          <a:prstGeom prst="rect">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CloudEvents Sources</a:t>
            </a:r>
          </a:p>
        </p:txBody>
      </p:sp>
      <p:sp>
        <p:nvSpPr>
          <p:cNvPr id="151" name="Rectangle 150">
            <a:extLst>
              <a:ext uri="{FF2B5EF4-FFF2-40B4-BE49-F238E27FC236}">
                <a16:creationId xmlns:a16="http://schemas.microsoft.com/office/drawing/2014/main" id="{8A8B58CB-0823-4500-B5FA-56B7D0EF59E3}"/>
              </a:ext>
            </a:extLst>
          </p:cNvPr>
          <p:cNvSpPr/>
          <p:nvPr/>
        </p:nvSpPr>
        <p:spPr bwMode="auto">
          <a:xfrm>
            <a:off x="443108" y="4853291"/>
            <a:ext cx="2391309" cy="475421"/>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Service Bus</a:t>
            </a: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endParaRPr>
          </a:p>
        </p:txBody>
      </p:sp>
      <p:sp>
        <p:nvSpPr>
          <p:cNvPr id="152" name="Rectangle 151">
            <a:extLst>
              <a:ext uri="{FF2B5EF4-FFF2-40B4-BE49-F238E27FC236}">
                <a16:creationId xmlns:a16="http://schemas.microsoft.com/office/drawing/2014/main" id="{84EE023D-EBBF-4242-B54D-BA1256555203}"/>
              </a:ext>
            </a:extLst>
          </p:cNvPr>
          <p:cNvSpPr/>
          <p:nvPr/>
        </p:nvSpPr>
        <p:spPr bwMode="auto">
          <a:xfrm>
            <a:off x="443108" y="4331384"/>
            <a:ext cx="2391309" cy="475421"/>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IoT Hub</a:t>
            </a:r>
          </a:p>
        </p:txBody>
      </p:sp>
      <p:sp>
        <p:nvSpPr>
          <p:cNvPr id="153" name="Rectangle 152">
            <a:extLst>
              <a:ext uri="{FF2B5EF4-FFF2-40B4-BE49-F238E27FC236}">
                <a16:creationId xmlns:a16="http://schemas.microsoft.com/office/drawing/2014/main" id="{ACE2CF98-31D5-47EC-A4A9-0547E6E6D2A7}"/>
              </a:ext>
            </a:extLst>
          </p:cNvPr>
          <p:cNvSpPr/>
          <p:nvPr/>
        </p:nvSpPr>
        <p:spPr bwMode="auto">
          <a:xfrm>
            <a:off x="443108" y="3809477"/>
            <a:ext cx="2391309" cy="475421"/>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Azure Media Service</a:t>
            </a:r>
          </a:p>
        </p:txBody>
      </p:sp>
      <p:pic>
        <p:nvPicPr>
          <p:cNvPr id="154" name="Graphic 153">
            <a:extLst>
              <a:ext uri="{FF2B5EF4-FFF2-40B4-BE49-F238E27FC236}">
                <a16:creationId xmlns:a16="http://schemas.microsoft.com/office/drawing/2014/main" id="{8021A5C8-7599-417C-A0C0-CA6AED9599E6}"/>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38001" t="32862" r="38579" b="32338"/>
          <a:stretch/>
        </p:blipFill>
        <p:spPr>
          <a:xfrm>
            <a:off x="694815" y="3860141"/>
            <a:ext cx="324964" cy="374850"/>
          </a:xfrm>
          <a:prstGeom prst="rect">
            <a:avLst/>
          </a:prstGeom>
        </p:spPr>
      </p:pic>
      <p:pic>
        <p:nvPicPr>
          <p:cNvPr id="155" name="Picture 154">
            <a:extLst>
              <a:ext uri="{FF2B5EF4-FFF2-40B4-BE49-F238E27FC236}">
                <a16:creationId xmlns:a16="http://schemas.microsoft.com/office/drawing/2014/main" id="{DF2B9703-C90E-41EF-BAA1-81722BC2C841}"/>
              </a:ext>
            </a:extLst>
          </p:cNvPr>
          <p:cNvPicPr>
            <a:picLocks noChangeAspect="1"/>
          </p:cNvPicPr>
          <p:nvPr/>
        </p:nvPicPr>
        <p:blipFill>
          <a:blip r:embed="rId10">
            <a:biLevel thresh="25000"/>
          </a:blip>
          <a:stretch>
            <a:fillRect/>
          </a:stretch>
        </p:blipFill>
        <p:spPr>
          <a:xfrm>
            <a:off x="672545" y="4390069"/>
            <a:ext cx="374850" cy="374850"/>
          </a:xfrm>
          <a:prstGeom prst="rect">
            <a:avLst/>
          </a:prstGeom>
          <a:noFill/>
        </p:spPr>
      </p:pic>
      <p:pic>
        <p:nvPicPr>
          <p:cNvPr id="156" name="Picture 155">
            <a:extLst>
              <a:ext uri="{FF2B5EF4-FFF2-40B4-BE49-F238E27FC236}">
                <a16:creationId xmlns:a16="http://schemas.microsoft.com/office/drawing/2014/main" id="{192763AC-595A-4B8B-A9C9-5464B67DEC7D}"/>
              </a:ext>
            </a:extLst>
          </p:cNvPr>
          <p:cNvPicPr>
            <a:picLocks noChangeAspect="1"/>
          </p:cNvPicPr>
          <p:nvPr/>
        </p:nvPicPr>
        <p:blipFill>
          <a:blip r:embed="rId11">
            <a:biLevel thresh="25000"/>
          </a:blip>
          <a:stretch>
            <a:fillRect/>
          </a:stretch>
        </p:blipFill>
        <p:spPr>
          <a:xfrm>
            <a:off x="674444" y="4908147"/>
            <a:ext cx="365708" cy="365708"/>
          </a:xfrm>
          <a:prstGeom prst="rect">
            <a:avLst/>
          </a:prstGeom>
        </p:spPr>
      </p:pic>
      <p:pic>
        <p:nvPicPr>
          <p:cNvPr id="157" name="Picture 156">
            <a:extLst>
              <a:ext uri="{FF2B5EF4-FFF2-40B4-BE49-F238E27FC236}">
                <a16:creationId xmlns:a16="http://schemas.microsoft.com/office/drawing/2014/main" id="{7FB83F05-F15B-40BA-8124-91E7665134CE}"/>
              </a:ext>
            </a:extLst>
          </p:cNvPr>
          <p:cNvPicPr>
            <a:picLocks noChangeAspect="1"/>
          </p:cNvPicPr>
          <p:nvPr/>
        </p:nvPicPr>
        <p:blipFill>
          <a:blip r:embed="rId12">
            <a:biLevel thresh="25000"/>
          </a:blip>
          <a:stretch>
            <a:fillRect/>
          </a:stretch>
        </p:blipFill>
        <p:spPr>
          <a:xfrm>
            <a:off x="630911" y="5909158"/>
            <a:ext cx="457322" cy="457135"/>
          </a:xfrm>
          <a:prstGeom prst="rect">
            <a:avLst/>
          </a:prstGeom>
        </p:spPr>
      </p:pic>
      <p:sp>
        <p:nvSpPr>
          <p:cNvPr id="158" name="Rectangle 157">
            <a:extLst>
              <a:ext uri="{FF2B5EF4-FFF2-40B4-BE49-F238E27FC236}">
                <a16:creationId xmlns:a16="http://schemas.microsoft.com/office/drawing/2014/main" id="{177A150B-6859-4109-87C2-95367C443319}"/>
              </a:ext>
            </a:extLst>
          </p:cNvPr>
          <p:cNvSpPr/>
          <p:nvPr/>
        </p:nvSpPr>
        <p:spPr bwMode="auto">
          <a:xfrm>
            <a:off x="6853402" y="4133945"/>
            <a:ext cx="4947563" cy="1097124"/>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Buffering and</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Competing Consumers</a:t>
            </a:r>
          </a:p>
        </p:txBody>
      </p:sp>
      <p:sp>
        <p:nvSpPr>
          <p:cNvPr id="159" name="Rectangle 158">
            <a:extLst>
              <a:ext uri="{FF2B5EF4-FFF2-40B4-BE49-F238E27FC236}">
                <a16:creationId xmlns:a16="http://schemas.microsoft.com/office/drawing/2014/main" id="{0753603D-911F-422D-AADF-A4E71062F09E}"/>
              </a:ext>
            </a:extLst>
          </p:cNvPr>
          <p:cNvSpPr/>
          <p:nvPr/>
        </p:nvSpPr>
        <p:spPr bwMode="auto">
          <a:xfrm>
            <a:off x="6853402" y="2980937"/>
            <a:ext cx="4947563" cy="1097124"/>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Serverless Workflow</a:t>
            </a:r>
            <a:b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b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and Integration</a:t>
            </a:r>
          </a:p>
        </p:txBody>
      </p:sp>
      <p:grpSp>
        <p:nvGrpSpPr>
          <p:cNvPr id="160" name="Group 159">
            <a:extLst>
              <a:ext uri="{FF2B5EF4-FFF2-40B4-BE49-F238E27FC236}">
                <a16:creationId xmlns:a16="http://schemas.microsoft.com/office/drawing/2014/main" id="{54916132-B59A-44B2-A04C-67C0FBA0C4C6}"/>
              </a:ext>
            </a:extLst>
          </p:cNvPr>
          <p:cNvGrpSpPr/>
          <p:nvPr/>
        </p:nvGrpSpPr>
        <p:grpSpPr>
          <a:xfrm>
            <a:off x="10122305" y="3143845"/>
            <a:ext cx="1076962" cy="798766"/>
            <a:chOff x="10122877" y="2831890"/>
            <a:chExt cx="1077114" cy="798879"/>
          </a:xfrm>
        </p:grpSpPr>
        <p:sp>
          <p:nvSpPr>
            <p:cNvPr id="161" name="TextBox 160">
              <a:extLst>
                <a:ext uri="{FF2B5EF4-FFF2-40B4-BE49-F238E27FC236}">
                  <a16:creationId xmlns:a16="http://schemas.microsoft.com/office/drawing/2014/main" id="{C13B9E68-404F-448B-934D-67B41737C38E}"/>
                </a:ext>
              </a:extLst>
            </p:cNvPr>
            <p:cNvSpPr txBox="1"/>
            <p:nvPr/>
          </p:nvSpPr>
          <p:spPr>
            <a:xfrm>
              <a:off x="10122877" y="3346481"/>
              <a:ext cx="1077114" cy="284288"/>
            </a:xfrm>
            <a:prstGeom prst="rect">
              <a:avLst/>
            </a:prstGeom>
            <a:noFill/>
          </p:spPr>
          <p:txBody>
            <a:bodyPr wrap="none" lIns="89630" tIns="44814" rIns="89630" bIns="44814" rtlCol="0">
              <a:spAutoFit/>
            </a:bodyPr>
            <a:lstStyle/>
            <a:p>
              <a:pPr marL="0" marR="0" lvl="0" indent="0" algn="ctr" defTabSz="914139"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Logic Apps</a:t>
              </a:r>
            </a:p>
          </p:txBody>
        </p:sp>
        <p:grpSp>
          <p:nvGrpSpPr>
            <p:cNvPr id="162" name="Group 161">
              <a:extLst>
                <a:ext uri="{FF2B5EF4-FFF2-40B4-BE49-F238E27FC236}">
                  <a16:creationId xmlns:a16="http://schemas.microsoft.com/office/drawing/2014/main" id="{A13FFEC6-826F-4CF1-99A9-5DFCACD8167F}"/>
                </a:ext>
              </a:extLst>
            </p:cNvPr>
            <p:cNvGrpSpPr/>
            <p:nvPr/>
          </p:nvGrpSpPr>
          <p:grpSpPr>
            <a:xfrm>
              <a:off x="10295673" y="2831890"/>
              <a:ext cx="731520" cy="475488"/>
              <a:chOff x="8238514" y="2669975"/>
              <a:chExt cx="900967" cy="493387"/>
            </a:xfrm>
          </p:grpSpPr>
          <p:sp>
            <p:nvSpPr>
              <p:cNvPr id="163" name="Rectangle 162">
                <a:extLst>
                  <a:ext uri="{FF2B5EF4-FFF2-40B4-BE49-F238E27FC236}">
                    <a16:creationId xmlns:a16="http://schemas.microsoft.com/office/drawing/2014/main" id="{F21BD4A7-664E-49F2-B9B2-D5C1997B5AB2}"/>
                  </a:ext>
                </a:extLst>
              </p:cNvPr>
              <p:cNvSpPr/>
              <p:nvPr/>
            </p:nvSpPr>
            <p:spPr bwMode="auto">
              <a:xfrm>
                <a:off x="8614650" y="2673303"/>
                <a:ext cx="148000" cy="148000"/>
              </a:xfrm>
              <a:prstGeom prst="rect">
                <a:avLst/>
              </a:prstGeom>
              <a:no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5661" tIns="140528" rIns="175661" bIns="140528" numCol="1" spcCol="0" rtlCol="0" fromWordArt="0" anchor="t" anchorCtr="0" forceAA="0" compatLnSpc="1">
                <a:prstTxWarp prst="textNoShape">
                  <a:avLst/>
                </a:prstTxWarp>
                <a:noAutofit/>
              </a:bodyPr>
              <a:lstStyle/>
              <a:p>
                <a:pPr marL="0" marR="0" lvl="0" indent="0" algn="l" defTabSz="895406" rtl="0" eaLnBrk="1" fontAlgn="auto" latinLnBrk="0" hangingPunct="1">
                  <a:lnSpc>
                    <a:spcPct val="90000"/>
                  </a:lnSpc>
                  <a:spcBef>
                    <a:spcPts val="0"/>
                  </a:spcBef>
                  <a:spcAft>
                    <a:spcPts val="0"/>
                  </a:spcAft>
                  <a:buClrTx/>
                  <a:buSzTx/>
                  <a:buFontTx/>
                  <a:buNone/>
                  <a:tabLst/>
                  <a:defRPr/>
                </a:pPr>
                <a:endParaRPr kumimoji="0" lang="en-US" sz="172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Rectangle 163">
                <a:extLst>
                  <a:ext uri="{FF2B5EF4-FFF2-40B4-BE49-F238E27FC236}">
                    <a16:creationId xmlns:a16="http://schemas.microsoft.com/office/drawing/2014/main" id="{3815FCD0-2C14-4494-B142-0E1D516852F4}"/>
                  </a:ext>
                </a:extLst>
              </p:cNvPr>
              <p:cNvSpPr/>
              <p:nvPr/>
            </p:nvSpPr>
            <p:spPr bwMode="auto">
              <a:xfrm>
                <a:off x="8788841" y="3011387"/>
                <a:ext cx="148000" cy="148000"/>
              </a:xfrm>
              <a:prstGeom prst="rect">
                <a:avLst/>
              </a:prstGeom>
              <a:no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5661" tIns="140528" rIns="175661" bIns="140528" numCol="1" spcCol="0" rtlCol="0" fromWordArt="0" anchor="t" anchorCtr="0" forceAA="0" compatLnSpc="1">
                <a:prstTxWarp prst="textNoShape">
                  <a:avLst/>
                </a:prstTxWarp>
                <a:noAutofit/>
              </a:bodyPr>
              <a:lstStyle/>
              <a:p>
                <a:pPr marL="0" marR="0" lvl="0" indent="0" algn="l" defTabSz="895406" rtl="0" eaLnBrk="1" fontAlgn="auto" latinLnBrk="0" hangingPunct="1">
                  <a:lnSpc>
                    <a:spcPct val="90000"/>
                  </a:lnSpc>
                  <a:spcBef>
                    <a:spcPts val="0"/>
                  </a:spcBef>
                  <a:spcAft>
                    <a:spcPts val="0"/>
                  </a:spcAft>
                  <a:buClrTx/>
                  <a:buSzTx/>
                  <a:buFontTx/>
                  <a:buNone/>
                  <a:tabLst/>
                  <a:defRPr/>
                </a:pPr>
                <a:endParaRPr kumimoji="0" lang="en-US" sz="172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Rectangle 164">
                <a:extLst>
                  <a:ext uri="{FF2B5EF4-FFF2-40B4-BE49-F238E27FC236}">
                    <a16:creationId xmlns:a16="http://schemas.microsoft.com/office/drawing/2014/main" id="{7556A48E-F370-4519-A1FC-AD1A2FA899D5}"/>
                  </a:ext>
                </a:extLst>
              </p:cNvPr>
              <p:cNvSpPr/>
              <p:nvPr/>
            </p:nvSpPr>
            <p:spPr bwMode="auto">
              <a:xfrm>
                <a:off x="8438198" y="3011390"/>
                <a:ext cx="148000" cy="148000"/>
              </a:xfrm>
              <a:prstGeom prst="rect">
                <a:avLst/>
              </a:prstGeom>
              <a:no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5661" tIns="140528" rIns="175661" bIns="140528" numCol="1" spcCol="0" rtlCol="0" fromWordArt="0" anchor="t" anchorCtr="0" forceAA="0" compatLnSpc="1">
                <a:prstTxWarp prst="textNoShape">
                  <a:avLst/>
                </a:prstTxWarp>
                <a:noAutofit/>
              </a:bodyPr>
              <a:lstStyle/>
              <a:p>
                <a:pPr marL="0" marR="0" lvl="0" indent="0" algn="l" defTabSz="895406" rtl="0" eaLnBrk="1" fontAlgn="auto" latinLnBrk="0" hangingPunct="1">
                  <a:lnSpc>
                    <a:spcPct val="90000"/>
                  </a:lnSpc>
                  <a:spcBef>
                    <a:spcPts val="0"/>
                  </a:spcBef>
                  <a:spcAft>
                    <a:spcPts val="0"/>
                  </a:spcAft>
                  <a:buClrTx/>
                  <a:buSzTx/>
                  <a:buFontTx/>
                  <a:buNone/>
                  <a:tabLst/>
                  <a:defRPr/>
                </a:pPr>
                <a:endParaRPr kumimoji="0" lang="en-US" sz="172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Left Brace 165">
                <a:extLst>
                  <a:ext uri="{FF2B5EF4-FFF2-40B4-BE49-F238E27FC236}">
                    <a16:creationId xmlns:a16="http://schemas.microsoft.com/office/drawing/2014/main" id="{1B179443-EE43-49D7-9C6B-4BD464E04EA8}"/>
                  </a:ext>
                </a:extLst>
              </p:cNvPr>
              <p:cNvSpPr/>
              <p:nvPr/>
            </p:nvSpPr>
            <p:spPr>
              <a:xfrm rot="5400000">
                <a:off x="8595065" y="2740019"/>
                <a:ext cx="184907" cy="347471"/>
              </a:xfrm>
              <a:prstGeom prst="leftBrace">
                <a:avLst>
                  <a:gd name="adj1" fmla="val 51383"/>
                  <a:gd name="adj2" fmla="val 50000"/>
                </a:avLst>
              </a:prstGeom>
              <a:noFill/>
              <a:ln w="25400" cap="flat" cmpd="sng" algn="ctr">
                <a:solidFill>
                  <a:srgbClr val="FFFFFF"/>
                </a:solidFill>
                <a:prstDash val="solid"/>
                <a:headEnd type="none"/>
                <a:tailEnd type="none"/>
              </a:ln>
              <a:effectLst/>
            </p:spPr>
            <p:txBody>
              <a:bodyPr rtlCol="0" anchor="ctr"/>
              <a:lstStyle/>
              <a:p>
                <a:pPr marL="0" marR="0" lvl="0" indent="0" algn="l" defTabSz="895614" rtl="0"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a:ln>
                    <a:noFill/>
                  </a:ln>
                  <a:solidFill>
                    <a:srgbClr val="505050"/>
                  </a:solidFill>
                  <a:effectLst/>
                  <a:uLnTx/>
                  <a:uFillTx/>
                  <a:latin typeface="Segoe UI"/>
                  <a:ea typeface="+mn-ea"/>
                  <a:cs typeface="+mn-cs"/>
                </a:endParaRPr>
              </a:p>
            </p:txBody>
          </p:sp>
          <p:sp>
            <p:nvSpPr>
              <p:cNvPr id="167" name="Left Brace 166">
                <a:extLst>
                  <a:ext uri="{FF2B5EF4-FFF2-40B4-BE49-F238E27FC236}">
                    <a16:creationId xmlns:a16="http://schemas.microsoft.com/office/drawing/2014/main" id="{6E4EFB7C-BEBE-4A02-AE75-1F7D9BD533C5}"/>
                  </a:ext>
                </a:extLst>
              </p:cNvPr>
              <p:cNvSpPr/>
              <p:nvPr/>
            </p:nvSpPr>
            <p:spPr>
              <a:xfrm rot="10800000">
                <a:off x="8995118" y="2669977"/>
                <a:ext cx="144363" cy="493385"/>
              </a:xfrm>
              <a:prstGeom prst="leftBrace">
                <a:avLst>
                  <a:gd name="adj1" fmla="val 51383"/>
                  <a:gd name="adj2" fmla="val 50000"/>
                </a:avLst>
              </a:prstGeom>
              <a:noFill/>
              <a:ln w="25400" cap="flat" cmpd="sng" algn="ctr">
                <a:solidFill>
                  <a:srgbClr val="FFFFFF"/>
                </a:solidFill>
                <a:prstDash val="solid"/>
                <a:headEnd type="none"/>
                <a:tailEnd type="none"/>
              </a:ln>
              <a:effectLst/>
            </p:spPr>
            <p:txBody>
              <a:bodyPr rtlCol="0" anchor="ctr"/>
              <a:lstStyle/>
              <a:p>
                <a:pPr marL="0" marR="0" lvl="0" indent="0" algn="l" defTabSz="895614" rtl="0"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a:ln>
                    <a:noFill/>
                  </a:ln>
                  <a:solidFill>
                    <a:srgbClr val="505050"/>
                  </a:solidFill>
                  <a:effectLst/>
                  <a:uLnTx/>
                  <a:uFillTx/>
                  <a:latin typeface="Segoe UI"/>
                  <a:ea typeface="+mn-ea"/>
                  <a:cs typeface="+mn-cs"/>
                </a:endParaRPr>
              </a:p>
            </p:txBody>
          </p:sp>
          <p:sp>
            <p:nvSpPr>
              <p:cNvPr id="168" name="Left Brace 167">
                <a:extLst>
                  <a:ext uri="{FF2B5EF4-FFF2-40B4-BE49-F238E27FC236}">
                    <a16:creationId xmlns:a16="http://schemas.microsoft.com/office/drawing/2014/main" id="{467CF68B-33FB-42B3-90C5-59FE1BA41C26}"/>
                  </a:ext>
                </a:extLst>
              </p:cNvPr>
              <p:cNvSpPr/>
              <p:nvPr/>
            </p:nvSpPr>
            <p:spPr>
              <a:xfrm rot="10800000" flipH="1">
                <a:off x="8238514" y="2669975"/>
                <a:ext cx="144363" cy="493385"/>
              </a:xfrm>
              <a:prstGeom prst="leftBrace">
                <a:avLst>
                  <a:gd name="adj1" fmla="val 51383"/>
                  <a:gd name="adj2" fmla="val 50000"/>
                </a:avLst>
              </a:prstGeom>
              <a:noFill/>
              <a:ln w="25400" cap="flat" cmpd="sng" algn="ctr">
                <a:solidFill>
                  <a:srgbClr val="FFFFFF"/>
                </a:solidFill>
                <a:prstDash val="solid"/>
                <a:headEnd type="none"/>
                <a:tailEnd type="none"/>
              </a:ln>
              <a:effectLst/>
            </p:spPr>
            <p:txBody>
              <a:bodyPr rtlCol="0" anchor="ctr"/>
              <a:lstStyle/>
              <a:p>
                <a:pPr marL="0" marR="0" lvl="0" indent="0" algn="l" defTabSz="895614" rtl="0"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169" name="Rectangle 168">
            <a:extLst>
              <a:ext uri="{FF2B5EF4-FFF2-40B4-BE49-F238E27FC236}">
                <a16:creationId xmlns:a16="http://schemas.microsoft.com/office/drawing/2014/main" id="{BCC93338-2F7A-4175-AC44-AC4BEA8C34C2}"/>
              </a:ext>
            </a:extLst>
          </p:cNvPr>
          <p:cNvSpPr/>
          <p:nvPr/>
        </p:nvSpPr>
        <p:spPr bwMode="auto">
          <a:xfrm>
            <a:off x="6853402" y="1827929"/>
            <a:ext cx="4947563" cy="1097124"/>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Serverless Code</a:t>
            </a:r>
          </a:p>
        </p:txBody>
      </p:sp>
      <p:grpSp>
        <p:nvGrpSpPr>
          <p:cNvPr id="170" name="Group 169">
            <a:extLst>
              <a:ext uri="{FF2B5EF4-FFF2-40B4-BE49-F238E27FC236}">
                <a16:creationId xmlns:a16="http://schemas.microsoft.com/office/drawing/2014/main" id="{97847EAC-CDC7-4616-8F47-9799FA14E2D3}"/>
              </a:ext>
            </a:extLst>
          </p:cNvPr>
          <p:cNvGrpSpPr/>
          <p:nvPr/>
        </p:nvGrpSpPr>
        <p:grpSpPr>
          <a:xfrm>
            <a:off x="10181541" y="2014091"/>
            <a:ext cx="963164" cy="768901"/>
            <a:chOff x="10182610" y="1937008"/>
            <a:chExt cx="963300" cy="769010"/>
          </a:xfrm>
        </p:grpSpPr>
        <p:pic>
          <p:nvPicPr>
            <p:cNvPr id="171" name="Picture 170">
              <a:extLst>
                <a:ext uri="{FF2B5EF4-FFF2-40B4-BE49-F238E27FC236}">
                  <a16:creationId xmlns:a16="http://schemas.microsoft.com/office/drawing/2014/main" id="{536A79C6-8C22-4843-9965-B019588F9AA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402855" y="1937008"/>
              <a:ext cx="517157" cy="475488"/>
            </a:xfrm>
            <a:prstGeom prst="rect">
              <a:avLst/>
            </a:prstGeom>
          </p:spPr>
        </p:pic>
        <p:sp>
          <p:nvSpPr>
            <p:cNvPr id="172" name="TextBox 171">
              <a:extLst>
                <a:ext uri="{FF2B5EF4-FFF2-40B4-BE49-F238E27FC236}">
                  <a16:creationId xmlns:a16="http://schemas.microsoft.com/office/drawing/2014/main" id="{30AB3A16-6E8C-48C5-B060-20AC089FCE4B}"/>
                </a:ext>
              </a:extLst>
            </p:cNvPr>
            <p:cNvSpPr txBox="1"/>
            <p:nvPr/>
          </p:nvSpPr>
          <p:spPr>
            <a:xfrm>
              <a:off x="10182610" y="2421730"/>
              <a:ext cx="963300" cy="284288"/>
            </a:xfrm>
            <a:prstGeom prst="rect">
              <a:avLst/>
            </a:prstGeom>
            <a:noFill/>
          </p:spPr>
          <p:txBody>
            <a:bodyPr wrap="none" lIns="89630" tIns="44814" rIns="89630" bIns="44814" rtlCol="0">
              <a:spAutoFit/>
            </a:bodyPr>
            <a:lstStyle/>
            <a:p>
              <a:pPr marL="0" marR="0" lvl="0" indent="0" algn="ctr" defTabSz="914139"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Functions</a:t>
              </a:r>
            </a:p>
          </p:txBody>
        </p:sp>
      </p:grpSp>
      <p:grpSp>
        <p:nvGrpSpPr>
          <p:cNvPr id="173" name="Group 172">
            <a:extLst>
              <a:ext uri="{FF2B5EF4-FFF2-40B4-BE49-F238E27FC236}">
                <a16:creationId xmlns:a16="http://schemas.microsoft.com/office/drawing/2014/main" id="{A149D640-2D71-40FF-B9C0-43B7575B67A0}"/>
              </a:ext>
            </a:extLst>
          </p:cNvPr>
          <p:cNvGrpSpPr/>
          <p:nvPr/>
        </p:nvGrpSpPr>
        <p:grpSpPr>
          <a:xfrm>
            <a:off x="9631372" y="4304579"/>
            <a:ext cx="1096387" cy="796304"/>
            <a:chOff x="9632831" y="3715489"/>
            <a:chExt cx="1096543" cy="796417"/>
          </a:xfrm>
        </p:grpSpPr>
        <p:sp>
          <p:nvSpPr>
            <p:cNvPr id="174" name="TextBox 173">
              <a:extLst>
                <a:ext uri="{FF2B5EF4-FFF2-40B4-BE49-F238E27FC236}">
                  <a16:creationId xmlns:a16="http://schemas.microsoft.com/office/drawing/2014/main" id="{FF83550E-0108-4DBB-90D0-045F0348036B}"/>
                </a:ext>
              </a:extLst>
            </p:cNvPr>
            <p:cNvSpPr txBox="1"/>
            <p:nvPr/>
          </p:nvSpPr>
          <p:spPr>
            <a:xfrm>
              <a:off x="9632831" y="4227618"/>
              <a:ext cx="1096543" cy="284288"/>
            </a:xfrm>
            <a:prstGeom prst="rect">
              <a:avLst/>
            </a:prstGeom>
            <a:noFill/>
          </p:spPr>
          <p:txBody>
            <a:bodyPr wrap="none" lIns="89630" tIns="44814" rIns="89630" bIns="44814" rtlCol="0">
              <a:spAutoFit/>
            </a:bodyPr>
            <a:lstStyle/>
            <a:p>
              <a:pPr marL="0" marR="0" lvl="0" indent="0" algn="ctr" defTabSz="914139"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Event Hubs</a:t>
              </a:r>
            </a:p>
          </p:txBody>
        </p:sp>
        <p:pic>
          <p:nvPicPr>
            <p:cNvPr id="175" name="Picture 174">
              <a:extLst>
                <a:ext uri="{FF2B5EF4-FFF2-40B4-BE49-F238E27FC236}">
                  <a16:creationId xmlns:a16="http://schemas.microsoft.com/office/drawing/2014/main" id="{271CAAB6-5F0E-4B35-ABBB-5D5CB53C4BD9}"/>
                </a:ext>
              </a:extLst>
            </p:cNvPr>
            <p:cNvPicPr>
              <a:picLocks noChangeAspect="1"/>
            </p:cNvPicPr>
            <p:nvPr/>
          </p:nvPicPr>
          <p:blipFill rotWithShape="1">
            <a:blip r:embed="rId14">
              <a:biLevel thresh="25000"/>
            </a:blip>
            <a:srcRect l="1630" t="1213" r="3018" b="34342"/>
            <a:stretch/>
          </p:blipFill>
          <p:spPr>
            <a:xfrm>
              <a:off x="9947288" y="3715489"/>
              <a:ext cx="467629" cy="475488"/>
            </a:xfrm>
            <a:prstGeom prst="rect">
              <a:avLst/>
            </a:prstGeom>
            <a:noFill/>
            <a:ln>
              <a:noFill/>
            </a:ln>
          </p:spPr>
        </p:pic>
      </p:grpSp>
      <p:grpSp>
        <p:nvGrpSpPr>
          <p:cNvPr id="176" name="Group 175">
            <a:extLst>
              <a:ext uri="{FF2B5EF4-FFF2-40B4-BE49-F238E27FC236}">
                <a16:creationId xmlns:a16="http://schemas.microsoft.com/office/drawing/2014/main" id="{A612B6E7-84DF-4DFD-A375-580AD345FE80}"/>
              </a:ext>
            </a:extLst>
          </p:cNvPr>
          <p:cNvGrpSpPr/>
          <p:nvPr/>
        </p:nvGrpSpPr>
        <p:grpSpPr>
          <a:xfrm>
            <a:off x="8813629" y="5442735"/>
            <a:ext cx="1415146" cy="822645"/>
            <a:chOff x="8814013" y="5443020"/>
            <a:chExt cx="1415347" cy="822762"/>
          </a:xfrm>
        </p:grpSpPr>
        <p:pic>
          <p:nvPicPr>
            <p:cNvPr id="177" name="Picture 176">
              <a:extLst>
                <a:ext uri="{FF2B5EF4-FFF2-40B4-BE49-F238E27FC236}">
                  <a16:creationId xmlns:a16="http://schemas.microsoft.com/office/drawing/2014/main" id="{0A6E3BBE-A0E2-4480-88F5-B7065340365B}"/>
                </a:ext>
              </a:extLst>
            </p:cNvPr>
            <p:cNvPicPr>
              <a:picLocks noChangeAspect="1"/>
            </p:cNvPicPr>
            <p:nvPr/>
          </p:nvPicPr>
          <p:blipFill>
            <a:blip r:embed="rId15">
              <a:biLevel thresh="25000"/>
              <a:extLst>
                <a:ext uri="{28A0092B-C50C-407E-A947-70E740481C1C}">
                  <a14:useLocalDpi xmlns:a14="http://schemas.microsoft.com/office/drawing/2010/main" val="0"/>
                </a:ext>
              </a:extLst>
            </a:blip>
            <a:stretch>
              <a:fillRect/>
            </a:stretch>
          </p:blipFill>
          <p:spPr>
            <a:xfrm>
              <a:off x="9315946" y="5443020"/>
              <a:ext cx="411480" cy="411480"/>
            </a:xfrm>
            <a:prstGeom prst="rect">
              <a:avLst/>
            </a:prstGeom>
          </p:spPr>
        </p:pic>
        <p:sp>
          <p:nvSpPr>
            <p:cNvPr id="178" name="TextBox 177">
              <a:extLst>
                <a:ext uri="{FF2B5EF4-FFF2-40B4-BE49-F238E27FC236}">
                  <a16:creationId xmlns:a16="http://schemas.microsoft.com/office/drawing/2014/main" id="{D47993A5-BC19-4200-9726-1D9A350A0295}"/>
                </a:ext>
              </a:extLst>
            </p:cNvPr>
            <p:cNvSpPr txBox="1"/>
            <p:nvPr/>
          </p:nvSpPr>
          <p:spPr>
            <a:xfrm>
              <a:off x="8814013" y="5845687"/>
              <a:ext cx="1415347" cy="420095"/>
            </a:xfrm>
            <a:prstGeom prst="rect">
              <a:avLst/>
            </a:prstGeom>
            <a:noFill/>
          </p:spPr>
          <p:txBody>
            <a:bodyPr wrap="none" lIns="89630" tIns="44814" rIns="89630" bIns="44814" rtlCol="0" anchor="ctr">
              <a:sp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Hybrid Connections</a:t>
              </a:r>
            </a:p>
            <a:p>
              <a:pPr marL="0" marR="0" lvl="0" indent="0" algn="ctr" defTabSz="914139" rtl="0" eaLnBrk="1" fontAlgn="auto" latinLnBrk="0" hangingPunct="1">
                <a:lnSpc>
                  <a:spcPct val="100000"/>
                </a:lnSpc>
                <a:spcBef>
                  <a:spcPts val="0"/>
                </a:spcBef>
                <a:spcAft>
                  <a:spcPts val="588"/>
                </a:spcAft>
                <a:buClrTx/>
                <a:buSzTx/>
                <a:buFontTx/>
                <a:buNone/>
                <a:tabLst/>
                <a:defRPr/>
              </a:pPr>
              <a:r>
                <a:rPr kumimoji="0" lang="en-US" sz="10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(WebSockets)</a:t>
              </a:r>
            </a:p>
          </p:txBody>
        </p:sp>
      </p:grpSp>
      <p:grpSp>
        <p:nvGrpSpPr>
          <p:cNvPr id="179" name="Group 178">
            <a:extLst>
              <a:ext uri="{FF2B5EF4-FFF2-40B4-BE49-F238E27FC236}">
                <a16:creationId xmlns:a16="http://schemas.microsoft.com/office/drawing/2014/main" id="{374DB34A-3338-44AE-B137-5DCE5E737F30}"/>
              </a:ext>
            </a:extLst>
          </p:cNvPr>
          <p:cNvGrpSpPr/>
          <p:nvPr/>
        </p:nvGrpSpPr>
        <p:grpSpPr>
          <a:xfrm>
            <a:off x="10127787" y="5442741"/>
            <a:ext cx="852669" cy="803302"/>
            <a:chOff x="10128359" y="5443020"/>
            <a:chExt cx="852790" cy="803416"/>
          </a:xfrm>
        </p:grpSpPr>
        <p:pic>
          <p:nvPicPr>
            <p:cNvPr id="180" name="Picture 179" descr="A close up of a logo&#10;&#10;Description generated with very high confidence">
              <a:extLst>
                <a:ext uri="{FF2B5EF4-FFF2-40B4-BE49-F238E27FC236}">
                  <a16:creationId xmlns:a16="http://schemas.microsoft.com/office/drawing/2014/main" id="{BABB7EB2-41DE-4ECA-90E5-6C1913CA82F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334318" y="5443020"/>
              <a:ext cx="440872" cy="411480"/>
            </a:xfrm>
            <a:prstGeom prst="rect">
              <a:avLst/>
            </a:prstGeom>
          </p:spPr>
        </p:pic>
        <p:sp>
          <p:nvSpPr>
            <p:cNvPr id="181" name="TextBox 180">
              <a:extLst>
                <a:ext uri="{FF2B5EF4-FFF2-40B4-BE49-F238E27FC236}">
                  <a16:creationId xmlns:a16="http://schemas.microsoft.com/office/drawing/2014/main" id="{69CFA4CF-1425-4402-9516-9739A5F2988B}"/>
                </a:ext>
              </a:extLst>
            </p:cNvPr>
            <p:cNvSpPr txBox="1"/>
            <p:nvPr/>
          </p:nvSpPr>
          <p:spPr>
            <a:xfrm>
              <a:off x="10128359" y="5865030"/>
              <a:ext cx="852790" cy="381406"/>
            </a:xfrm>
            <a:prstGeom prst="rect">
              <a:avLst/>
            </a:prstGeom>
            <a:noFill/>
          </p:spPr>
          <p:txBody>
            <a:bodyPr wrap="none" lIns="89630" tIns="44814" rIns="89630" bIns="44814" rtlCol="0" anchor="ctr">
              <a:spAutoFit/>
            </a:bodyPr>
            <a:lstStyle/>
            <a:p>
              <a:pPr marL="0" marR="0" lvl="0" indent="0" algn="ctr" defTabSz="914139" rtl="0" eaLnBrk="1" fontAlgn="auto" latinLnBrk="0" hangingPunct="1">
                <a:lnSpc>
                  <a:spcPct val="90000"/>
                </a:lnSpc>
                <a:spcBef>
                  <a:spcPts val="0"/>
                </a:spcBef>
                <a:spcAft>
                  <a:spcPts val="588"/>
                </a:spcAft>
                <a:buClrTx/>
                <a:buSzTx/>
                <a:buFontTx/>
                <a:buNone/>
                <a:tabLst/>
                <a:defRPr/>
              </a:pPr>
              <a:r>
                <a:rPr kumimoji="0" lang="en-US" sz="10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WebHooks</a:t>
              </a:r>
              <a:br>
                <a:rPr kumimoji="0" lang="en-US" sz="10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(anything)</a:t>
              </a:r>
            </a:p>
          </p:txBody>
        </p:sp>
      </p:grpSp>
      <p:grpSp>
        <p:nvGrpSpPr>
          <p:cNvPr id="182" name="Group 181">
            <a:extLst>
              <a:ext uri="{FF2B5EF4-FFF2-40B4-BE49-F238E27FC236}">
                <a16:creationId xmlns:a16="http://schemas.microsoft.com/office/drawing/2014/main" id="{AE7CE995-6B8F-4166-9AA6-77F0E88F3E28}"/>
              </a:ext>
            </a:extLst>
          </p:cNvPr>
          <p:cNvGrpSpPr/>
          <p:nvPr/>
        </p:nvGrpSpPr>
        <p:grpSpPr>
          <a:xfrm>
            <a:off x="10790003" y="4304579"/>
            <a:ext cx="804681" cy="895035"/>
            <a:chOff x="10791627" y="3715489"/>
            <a:chExt cx="804796" cy="895162"/>
          </a:xfrm>
        </p:grpSpPr>
        <p:pic>
          <p:nvPicPr>
            <p:cNvPr id="183" name="Picture 182">
              <a:extLst>
                <a:ext uri="{FF2B5EF4-FFF2-40B4-BE49-F238E27FC236}">
                  <a16:creationId xmlns:a16="http://schemas.microsoft.com/office/drawing/2014/main" id="{FC8349DF-B20A-430B-B89A-7DF2D69AA36B}"/>
                </a:ext>
              </a:extLst>
            </p:cNvPr>
            <p:cNvPicPr>
              <a:picLocks noChangeAspect="1"/>
            </p:cNvPicPr>
            <p:nvPr/>
          </p:nvPicPr>
          <p:blipFill rotWithShape="1">
            <a:blip r:embed="rId17">
              <a:biLevel thresh="25000"/>
              <a:extLst>
                <a:ext uri="{28A0092B-C50C-407E-A947-70E740481C1C}">
                  <a14:useLocalDpi xmlns:a14="http://schemas.microsoft.com/office/drawing/2010/main" val="0"/>
                </a:ext>
              </a:extLst>
            </a:blip>
            <a:srcRect t="4999" b="5806"/>
            <a:stretch/>
          </p:blipFill>
          <p:spPr>
            <a:xfrm>
              <a:off x="10927477" y="3715489"/>
              <a:ext cx="533094" cy="475488"/>
            </a:xfrm>
            <a:prstGeom prst="rect">
              <a:avLst/>
            </a:prstGeom>
          </p:spPr>
        </p:pic>
        <p:sp>
          <p:nvSpPr>
            <p:cNvPr id="184" name="TextBox 183">
              <a:extLst>
                <a:ext uri="{FF2B5EF4-FFF2-40B4-BE49-F238E27FC236}">
                  <a16:creationId xmlns:a16="http://schemas.microsoft.com/office/drawing/2014/main" id="{AEF7E00E-012B-4DCC-A363-BD656268FBC2}"/>
                </a:ext>
              </a:extLst>
            </p:cNvPr>
            <p:cNvSpPr txBox="1"/>
            <p:nvPr/>
          </p:nvSpPr>
          <p:spPr>
            <a:xfrm>
              <a:off x="10791627" y="4132592"/>
              <a:ext cx="804796" cy="478059"/>
            </a:xfrm>
            <a:prstGeom prst="rect">
              <a:avLst/>
            </a:prstGeom>
            <a:noFill/>
          </p:spPr>
          <p:txBody>
            <a:bodyPr wrap="none" lIns="89630" tIns="44814" rIns="89630" bIns="44814" rtlCol="0">
              <a:spAutoFit/>
            </a:bodyPr>
            <a:lstStyle/>
            <a:p>
              <a:pPr marL="0" marR="0" lvl="0" indent="0" algn="ctr" defTabSz="914139" rtl="0" eaLnBrk="1" fontAlgn="auto" latinLnBrk="0" hangingPunct="1">
                <a:lnSpc>
                  <a:spcPct val="90000"/>
                </a:lnSpc>
                <a:spcBef>
                  <a:spcPts val="0"/>
                </a:spcBef>
                <a:spcAft>
                  <a:spcPts val="0"/>
                </a:spcAft>
                <a:buClrTx/>
                <a:buSzTx/>
                <a:buFontTx/>
                <a:buNone/>
                <a:tabLst/>
                <a:defRPr/>
              </a:pPr>
              <a:r>
                <a:rPr kumimoji="0" lang="en-US" sz="137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Storage</a:t>
              </a:r>
            </a:p>
            <a:p>
              <a:pPr marL="0" marR="0" lvl="0" indent="0" algn="ctr" defTabSz="914139"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Queues</a:t>
              </a:r>
            </a:p>
          </p:txBody>
        </p:sp>
      </p:grpSp>
      <p:grpSp>
        <p:nvGrpSpPr>
          <p:cNvPr id="185" name="Group 184">
            <a:extLst>
              <a:ext uri="{FF2B5EF4-FFF2-40B4-BE49-F238E27FC236}">
                <a16:creationId xmlns:a16="http://schemas.microsoft.com/office/drawing/2014/main" id="{293967B9-634A-4669-9F37-8579E34B0E2B}"/>
              </a:ext>
            </a:extLst>
          </p:cNvPr>
          <p:cNvGrpSpPr/>
          <p:nvPr/>
        </p:nvGrpSpPr>
        <p:grpSpPr>
          <a:xfrm>
            <a:off x="3696128" y="2742772"/>
            <a:ext cx="2302250" cy="2243599"/>
            <a:chOff x="3932753" y="2742675"/>
            <a:chExt cx="2302577" cy="2243917"/>
          </a:xfrm>
        </p:grpSpPr>
        <p:grpSp>
          <p:nvGrpSpPr>
            <p:cNvPr id="186" name="Group 185">
              <a:extLst>
                <a:ext uri="{FF2B5EF4-FFF2-40B4-BE49-F238E27FC236}">
                  <a16:creationId xmlns:a16="http://schemas.microsoft.com/office/drawing/2014/main" id="{86F0CC38-7370-4AD5-9252-F8B2BD97F057}"/>
                </a:ext>
              </a:extLst>
            </p:cNvPr>
            <p:cNvGrpSpPr/>
            <p:nvPr/>
          </p:nvGrpSpPr>
          <p:grpSpPr>
            <a:xfrm>
              <a:off x="3932753" y="2742675"/>
              <a:ext cx="2302577" cy="2243917"/>
              <a:chOff x="3932753" y="2742675"/>
              <a:chExt cx="2302577" cy="2243917"/>
            </a:xfrm>
          </p:grpSpPr>
          <p:sp>
            <p:nvSpPr>
              <p:cNvPr id="188" name="Rectangle 187">
                <a:extLst>
                  <a:ext uri="{FF2B5EF4-FFF2-40B4-BE49-F238E27FC236}">
                    <a16:creationId xmlns:a16="http://schemas.microsoft.com/office/drawing/2014/main" id="{8CCDA82B-D471-4266-8C80-C51BCA5860C4}"/>
                  </a:ext>
                </a:extLst>
              </p:cNvPr>
              <p:cNvSpPr/>
              <p:nvPr/>
            </p:nvSpPr>
            <p:spPr bwMode="auto">
              <a:xfrm>
                <a:off x="3932753" y="2742675"/>
                <a:ext cx="1828644" cy="2243917"/>
              </a:xfrm>
              <a:prstGeom prst="rect">
                <a:avLst/>
              </a:prstGeom>
              <a:solidFill>
                <a:srgbClr val="1A1A1A">
                  <a:lumMod val="20000"/>
                  <a:lumOff val="80000"/>
                </a:srgbClr>
              </a:solidFill>
              <a:ln w="190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0">
                          <a:srgbClr val="505050"/>
                        </a:gs>
                        <a:gs pos="100000">
                          <a:srgbClr val="505050"/>
                        </a:gs>
                      </a:gsLst>
                      <a:lin ang="5400000" scaled="0"/>
                    </a:gradFill>
                    <a:effectLst/>
                    <a:uLnTx/>
                    <a:uFillTx/>
                    <a:latin typeface="Segoe UI Semilight"/>
                    <a:ea typeface="+mn-ea"/>
                    <a:cs typeface="Segoe UI" pitchFamily="34" charset="0"/>
                  </a:rPr>
                  <a:t>Event Grid</a:t>
                </a:r>
              </a:p>
            </p:txBody>
          </p:sp>
          <p:grpSp>
            <p:nvGrpSpPr>
              <p:cNvPr id="189" name="Group 188">
                <a:extLst>
                  <a:ext uri="{FF2B5EF4-FFF2-40B4-BE49-F238E27FC236}">
                    <a16:creationId xmlns:a16="http://schemas.microsoft.com/office/drawing/2014/main" id="{12FF4A7E-D147-4557-86A1-0BE1F2451394}"/>
                  </a:ext>
                </a:extLst>
              </p:cNvPr>
              <p:cNvGrpSpPr/>
              <p:nvPr/>
            </p:nvGrpSpPr>
            <p:grpSpPr>
              <a:xfrm>
                <a:off x="4111229" y="3338279"/>
                <a:ext cx="1470137" cy="1470137"/>
                <a:chOff x="4193667" y="3404722"/>
                <a:chExt cx="1499616" cy="1499616"/>
              </a:xfrm>
            </p:grpSpPr>
            <p:sp>
              <p:nvSpPr>
                <p:cNvPr id="191" name="Rectangle 190">
                  <a:extLst>
                    <a:ext uri="{FF2B5EF4-FFF2-40B4-BE49-F238E27FC236}">
                      <a16:creationId xmlns:a16="http://schemas.microsoft.com/office/drawing/2014/main" id="{9C523555-ABB4-4ADF-BB4E-0684ECC7F50C}"/>
                    </a:ext>
                  </a:extLst>
                </p:cNvPr>
                <p:cNvSpPr/>
                <p:nvPr/>
              </p:nvSpPr>
              <p:spPr bwMode="auto">
                <a:xfrm>
                  <a:off x="4193667" y="3404722"/>
                  <a:ext cx="1499616" cy="1499616"/>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717038"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p:txBody>
            </p:sp>
            <p:pic>
              <p:nvPicPr>
                <p:cNvPr id="192" name="Picture 191" descr="A close up of a logo&#10;&#10;Description generated with very high confidence">
                  <a:extLst>
                    <a:ext uri="{FF2B5EF4-FFF2-40B4-BE49-F238E27FC236}">
                      <a16:creationId xmlns:a16="http://schemas.microsoft.com/office/drawing/2014/main" id="{1CE5F6F4-4587-4FA4-B20C-70EEAEF6E24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436805" y="3623255"/>
                  <a:ext cx="1005840" cy="1005840"/>
                </a:xfrm>
                <a:prstGeom prst="rect">
                  <a:avLst/>
                </a:prstGeom>
              </p:spPr>
            </p:pic>
          </p:grpSp>
          <p:sp>
            <p:nvSpPr>
              <p:cNvPr id="190" name="Rectangle 189">
                <a:extLst>
                  <a:ext uri="{FF2B5EF4-FFF2-40B4-BE49-F238E27FC236}">
                    <a16:creationId xmlns:a16="http://schemas.microsoft.com/office/drawing/2014/main" id="{D568F739-1184-4915-B560-104DD56EBA92}"/>
                  </a:ext>
                </a:extLst>
              </p:cNvPr>
              <p:cNvSpPr/>
              <p:nvPr/>
            </p:nvSpPr>
            <p:spPr bwMode="auto">
              <a:xfrm rot="5400000">
                <a:off x="4877182" y="3625336"/>
                <a:ext cx="2240807" cy="475488"/>
              </a:xfrm>
              <a:prstGeom prst="rect">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CloudEvents Format</a:t>
                </a:r>
              </a:p>
            </p:txBody>
          </p:sp>
        </p:grpSp>
        <p:pic>
          <p:nvPicPr>
            <p:cNvPr id="187" name="Picture 186">
              <a:extLst>
                <a:ext uri="{FF2B5EF4-FFF2-40B4-BE49-F238E27FC236}">
                  <a16:creationId xmlns:a16="http://schemas.microsoft.com/office/drawing/2014/main" id="{15F160A4-ABB0-450B-9A89-27CA2D7F1559}"/>
                </a:ext>
              </a:extLst>
            </p:cNvPr>
            <p:cNvPicPr>
              <a:picLocks noChangeAspect="1"/>
            </p:cNvPicPr>
            <p:nvPr/>
          </p:nvPicPr>
          <p:blipFill>
            <a:blip r:embed="rId12">
              <a:biLevel thresh="25000"/>
            </a:blip>
            <a:stretch>
              <a:fillRect/>
            </a:stretch>
          </p:blipFill>
          <p:spPr>
            <a:xfrm rot="5400000">
              <a:off x="5765397" y="2930597"/>
              <a:ext cx="457387" cy="457200"/>
            </a:xfrm>
            <a:prstGeom prst="rect">
              <a:avLst/>
            </a:prstGeom>
          </p:spPr>
        </p:pic>
      </p:grpSp>
    </p:spTree>
    <p:extLst>
      <p:ext uri="{BB962C8B-B14F-4D97-AF65-F5344CB8AC3E}">
        <p14:creationId xmlns:p14="http://schemas.microsoft.com/office/powerpoint/2010/main" val="34173532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childTnLst>
                                </p:cTn>
                              </p:par>
                              <p:par>
                                <p:cTn id="8" presetID="35" presetClass="path" presetSubtype="0" decel="100000" fill="hold" grpId="1" nodeType="withEffect">
                                  <p:stCondLst>
                                    <p:cond delay="0"/>
                                  </p:stCondLst>
                                  <p:childTnLst>
                                    <p:animMotion origin="layout" path="M 2.77556E-17 -3.7037E-6 L 2.77556E-17 0.02616 " pathEditMode="relative" rAng="0" ptsTypes="AA">
                                      <p:cBhvr>
                                        <p:cTn id="9" dur="500" spd="-100000" fill="hold"/>
                                        <p:tgtEl>
                                          <p:spTgt spid="120"/>
                                        </p:tgtEl>
                                        <p:attrNameLst>
                                          <p:attrName>ppt_x</p:attrName>
                                          <p:attrName>ppt_y</p:attrName>
                                        </p:attrNameLst>
                                      </p:cBhvr>
                                      <p:rCtr x="0" y="1296"/>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44"/>
                                        </p:tgtEl>
                                        <p:attrNameLst>
                                          <p:attrName>style.visibility</p:attrName>
                                        </p:attrNameLst>
                                      </p:cBhvr>
                                      <p:to>
                                        <p:strVal val="visible"/>
                                      </p:to>
                                    </p:set>
                                    <p:animEffect transition="in" filter="fade">
                                      <p:cBhvr>
                                        <p:cTn id="13" dur="500"/>
                                        <p:tgtEl>
                                          <p:spTgt spid="144"/>
                                        </p:tgtEl>
                                      </p:cBhvr>
                                    </p:animEffect>
                                  </p:childTnLst>
                                </p:cTn>
                              </p:par>
                              <p:par>
                                <p:cTn id="14" presetID="35" presetClass="path" presetSubtype="0" decel="100000" fill="hold" nodeType="withEffect">
                                  <p:stCondLst>
                                    <p:cond delay="0"/>
                                  </p:stCondLst>
                                  <p:childTnLst>
                                    <p:animMotion origin="layout" path="M 1.38778E-17 -1.48148E-6 L -0.01536 -1.48148E-6 " pathEditMode="relative" rAng="0" ptsTypes="AA">
                                      <p:cBhvr>
                                        <p:cTn id="15" dur="500" spd="-100000" fill="hold"/>
                                        <p:tgtEl>
                                          <p:spTgt spid="144"/>
                                        </p:tgtEl>
                                        <p:attrNameLst>
                                          <p:attrName>ppt_x</p:attrName>
                                          <p:attrName>ppt_y</p:attrName>
                                        </p:attrNameLst>
                                      </p:cBhvr>
                                      <p:rCtr x="-768" y="0"/>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47"/>
                                        </p:tgtEl>
                                        <p:attrNameLst>
                                          <p:attrName>style.visibility</p:attrName>
                                        </p:attrNameLst>
                                      </p:cBhvr>
                                      <p:to>
                                        <p:strVal val="visible"/>
                                      </p:to>
                                    </p:set>
                                    <p:animEffect transition="in" filter="fade">
                                      <p:cBhvr>
                                        <p:cTn id="19" dur="500"/>
                                        <p:tgtEl>
                                          <p:spTgt spid="147"/>
                                        </p:tgtEl>
                                      </p:cBhvr>
                                    </p:animEffect>
                                  </p:childTnLst>
                                </p:cTn>
                              </p:par>
                              <p:par>
                                <p:cTn id="20" presetID="35" presetClass="path" presetSubtype="0" decel="100000" fill="hold" nodeType="withEffect">
                                  <p:stCondLst>
                                    <p:cond delay="0"/>
                                  </p:stCondLst>
                                  <p:childTnLst>
                                    <p:animMotion origin="layout" path="M 1.38778E-17 -1.48148E-6 L -0.01536 -1.48148E-6 " pathEditMode="relative" rAng="0" ptsTypes="AA">
                                      <p:cBhvr>
                                        <p:cTn id="21" dur="500" spd="-100000" fill="hold"/>
                                        <p:tgtEl>
                                          <p:spTgt spid="147"/>
                                        </p:tgtEl>
                                        <p:attrNameLst>
                                          <p:attrName>ppt_x</p:attrName>
                                          <p:attrName>ppt_y</p:attrName>
                                        </p:attrNameLst>
                                      </p:cBhvr>
                                      <p:rCtr x="-768" y="0"/>
                                    </p:animMotion>
                                  </p:childTnLst>
                                </p:cTn>
                              </p:par>
                              <p:par>
                                <p:cTn id="22" presetID="10" presetClass="entr" presetSubtype="0" fill="hold" grpId="0" nodeType="withEffect">
                                  <p:stCondLst>
                                    <p:cond delay="0"/>
                                  </p:stCondLst>
                                  <p:childTnLst>
                                    <p:set>
                                      <p:cBhvr>
                                        <p:cTn id="23" dur="1" fill="hold">
                                          <p:stCondLst>
                                            <p:cond delay="0"/>
                                          </p:stCondLst>
                                        </p:cTn>
                                        <p:tgtEl>
                                          <p:spTgt spid="121"/>
                                        </p:tgtEl>
                                        <p:attrNameLst>
                                          <p:attrName>style.visibility</p:attrName>
                                        </p:attrNameLst>
                                      </p:cBhvr>
                                      <p:to>
                                        <p:strVal val="visible"/>
                                      </p:to>
                                    </p:set>
                                    <p:animEffect transition="in" filter="fade">
                                      <p:cBhvr>
                                        <p:cTn id="24" dur="500"/>
                                        <p:tgtEl>
                                          <p:spTgt spid="121"/>
                                        </p:tgtEl>
                                      </p:cBhvr>
                                    </p:animEffect>
                                  </p:childTnLst>
                                </p:cTn>
                              </p:par>
                              <p:par>
                                <p:cTn id="25" presetID="35" presetClass="path" presetSubtype="0" decel="100000" fill="hold" grpId="1" nodeType="withEffect">
                                  <p:stCondLst>
                                    <p:cond delay="0"/>
                                  </p:stCondLst>
                                  <p:childTnLst>
                                    <p:animMotion origin="layout" path="M 2.77556E-17 -3.7037E-6 L 2.77556E-17 0.02616 " pathEditMode="relative" rAng="0" ptsTypes="AA">
                                      <p:cBhvr>
                                        <p:cTn id="26" dur="500" spd="-100000" fill="hold"/>
                                        <p:tgtEl>
                                          <p:spTgt spid="121"/>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0" grpId="1" animBg="1"/>
      <p:bldP spid="121" grpId="0" animBg="1"/>
      <p:bldP spid="121"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382CAF7-EA94-550C-6F65-19CC23F3157D}"/>
              </a:ext>
            </a:extLst>
          </p:cNvPr>
          <p:cNvSpPr>
            <a:spLocks noGrp="1"/>
          </p:cNvSpPr>
          <p:nvPr>
            <p:ph type="body" sz="quarter" idx="10"/>
          </p:nvPr>
        </p:nvSpPr>
        <p:spPr/>
        <p:txBody>
          <a:bodyPr/>
          <a:lstStyle/>
          <a:p>
            <a:r>
              <a:rPr lang="en-US" dirty="0"/>
              <a:t>3</a:t>
            </a:r>
          </a:p>
        </p:txBody>
      </p:sp>
      <p:sp>
        <p:nvSpPr>
          <p:cNvPr id="3" name="Title 2">
            <a:extLst>
              <a:ext uri="{FF2B5EF4-FFF2-40B4-BE49-F238E27FC236}">
                <a16:creationId xmlns:a16="http://schemas.microsoft.com/office/drawing/2014/main" id="{44B014DB-77BD-EE65-CE0E-C945287AD22C}"/>
              </a:ext>
            </a:extLst>
          </p:cNvPr>
          <p:cNvSpPr>
            <a:spLocks noGrp="1"/>
          </p:cNvSpPr>
          <p:nvPr>
            <p:ph type="ctrTitle"/>
          </p:nvPr>
        </p:nvSpPr>
        <p:spPr/>
        <p:txBody>
          <a:bodyPr/>
          <a:lstStyle/>
          <a:p>
            <a:r>
              <a:rPr lang="en-US" dirty="0"/>
              <a:t>Stream processing using Stream Analytics</a:t>
            </a:r>
          </a:p>
        </p:txBody>
      </p:sp>
      <p:sp>
        <p:nvSpPr>
          <p:cNvPr id="4" name="Subtitle 3">
            <a:extLst>
              <a:ext uri="{FF2B5EF4-FFF2-40B4-BE49-F238E27FC236}">
                <a16:creationId xmlns:a16="http://schemas.microsoft.com/office/drawing/2014/main" id="{E6C60F1D-F25A-F802-D5E3-50C55BF82A2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385643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0E10076-14FE-4F8F-B23A-528A141C7B8B}"/>
              </a:ext>
            </a:extLst>
          </p:cNvPr>
          <p:cNvSpPr/>
          <p:nvPr/>
        </p:nvSpPr>
        <p:spPr>
          <a:xfrm>
            <a:off x="0" y="-56827"/>
            <a:ext cx="12192000" cy="945396"/>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 name="Title 3">
            <a:extLst>
              <a:ext uri="{FF2B5EF4-FFF2-40B4-BE49-F238E27FC236}">
                <a16:creationId xmlns:a16="http://schemas.microsoft.com/office/drawing/2014/main" id="{D2011AEB-5D0A-4C29-8823-54A9D95C8F15}"/>
              </a:ext>
            </a:extLst>
          </p:cNvPr>
          <p:cNvSpPr>
            <a:spLocks noGrp="1"/>
          </p:cNvSpPr>
          <p:nvPr>
            <p:ph type="title"/>
          </p:nvPr>
        </p:nvSpPr>
        <p:spPr>
          <a:xfrm>
            <a:off x="838200" y="18288"/>
            <a:ext cx="10515600" cy="805307"/>
          </a:xfrm>
        </p:spPr>
        <p:txBody>
          <a:bodyPr/>
          <a:lstStyle/>
          <a:p>
            <a:pPr algn="ctr"/>
            <a:r>
              <a:rPr lang="en-US" dirty="0">
                <a:solidFill>
                  <a:schemeClr val="bg1"/>
                </a:solidFill>
              </a:rPr>
              <a:t>Using a lambda architecture</a:t>
            </a:r>
          </a:p>
        </p:txBody>
      </p:sp>
      <p:grpSp>
        <p:nvGrpSpPr>
          <p:cNvPr id="5" name="Group 4">
            <a:extLst>
              <a:ext uri="{FF2B5EF4-FFF2-40B4-BE49-F238E27FC236}">
                <a16:creationId xmlns:a16="http://schemas.microsoft.com/office/drawing/2014/main" id="{E9ADE79B-9625-49AE-99F1-185C3388B581}"/>
              </a:ext>
            </a:extLst>
          </p:cNvPr>
          <p:cNvGrpSpPr/>
          <p:nvPr/>
        </p:nvGrpSpPr>
        <p:grpSpPr>
          <a:xfrm>
            <a:off x="903265" y="1952366"/>
            <a:ext cx="9657417" cy="4125799"/>
            <a:chOff x="658168" y="2164469"/>
            <a:chExt cx="9657417" cy="4125799"/>
          </a:xfrm>
        </p:grpSpPr>
        <p:sp>
          <p:nvSpPr>
            <p:cNvPr id="8" name="Flowchart: Alternate Process 7">
              <a:extLst>
                <a:ext uri="{FF2B5EF4-FFF2-40B4-BE49-F238E27FC236}">
                  <a16:creationId xmlns:a16="http://schemas.microsoft.com/office/drawing/2014/main" id="{902B6ACD-302E-4625-BE76-1089B6311BA9}"/>
                </a:ext>
              </a:extLst>
            </p:cNvPr>
            <p:cNvSpPr/>
            <p:nvPr/>
          </p:nvSpPr>
          <p:spPr>
            <a:xfrm>
              <a:off x="3748035" y="2164469"/>
              <a:ext cx="4059534" cy="1932465"/>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 name="Flowchart: Alternate Process 8">
              <a:extLst>
                <a:ext uri="{FF2B5EF4-FFF2-40B4-BE49-F238E27FC236}">
                  <a16:creationId xmlns:a16="http://schemas.microsoft.com/office/drawing/2014/main" id="{E5B7F75B-87D4-47C0-8A6F-734EEA7BD4B9}"/>
                </a:ext>
              </a:extLst>
            </p:cNvPr>
            <p:cNvSpPr/>
            <p:nvPr/>
          </p:nvSpPr>
          <p:spPr>
            <a:xfrm>
              <a:off x="3748035" y="4357803"/>
              <a:ext cx="6567550" cy="1932465"/>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ADE23E49-1EC9-458D-8847-C3F04D6A2195}"/>
                </a:ext>
              </a:extLst>
            </p:cNvPr>
            <p:cNvGrpSpPr/>
            <p:nvPr/>
          </p:nvGrpSpPr>
          <p:grpSpPr>
            <a:xfrm>
              <a:off x="3978617" y="4619383"/>
              <a:ext cx="2261409" cy="1123247"/>
              <a:chOff x="3978617" y="4619383"/>
              <a:chExt cx="2261409" cy="1123247"/>
            </a:xfrm>
          </p:grpSpPr>
          <p:sp>
            <p:nvSpPr>
              <p:cNvPr id="77" name="Rectangle 76">
                <a:extLst>
                  <a:ext uri="{FF2B5EF4-FFF2-40B4-BE49-F238E27FC236}">
                    <a16:creationId xmlns:a16="http://schemas.microsoft.com/office/drawing/2014/main" id="{96BFDF41-B757-45B4-BAC8-E44C601534FD}"/>
                  </a:ext>
                </a:extLst>
              </p:cNvPr>
              <p:cNvSpPr/>
              <p:nvPr/>
            </p:nvSpPr>
            <p:spPr>
              <a:xfrm>
                <a:off x="3978617" y="4619383"/>
                <a:ext cx="2261409" cy="1123247"/>
              </a:xfrm>
              <a:prstGeom prst="rect">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Batch Layer</a:t>
                </a:r>
              </a:p>
            </p:txBody>
          </p:sp>
          <p:sp>
            <p:nvSpPr>
              <p:cNvPr id="78" name="Rectangle 77">
                <a:extLst>
                  <a:ext uri="{FF2B5EF4-FFF2-40B4-BE49-F238E27FC236}">
                    <a16:creationId xmlns:a16="http://schemas.microsoft.com/office/drawing/2014/main" id="{9233147B-C465-472B-9193-1264C38E01B4}"/>
                  </a:ext>
                </a:extLst>
              </p:cNvPr>
              <p:cNvSpPr/>
              <p:nvPr/>
            </p:nvSpPr>
            <p:spPr>
              <a:xfrm>
                <a:off x="4281442" y="5085617"/>
                <a:ext cx="1814558" cy="548288"/>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1A1A1A"/>
                    </a:solidFill>
                    <a:effectLst/>
                    <a:uLnTx/>
                    <a:uFillTx/>
                    <a:latin typeface="Segoe UI"/>
                    <a:ea typeface="+mn-ea"/>
                    <a:cs typeface="+mn-cs"/>
                  </a:rPr>
                  <a:t>Master Data</a:t>
                </a:r>
              </a:p>
            </p:txBody>
          </p:sp>
        </p:grpSp>
        <p:grpSp>
          <p:nvGrpSpPr>
            <p:cNvPr id="11" name="Group 10">
              <a:extLst>
                <a:ext uri="{FF2B5EF4-FFF2-40B4-BE49-F238E27FC236}">
                  <a16:creationId xmlns:a16="http://schemas.microsoft.com/office/drawing/2014/main" id="{ECCB04CF-41D8-45F1-95B8-8515DA34C19D}"/>
                </a:ext>
              </a:extLst>
            </p:cNvPr>
            <p:cNvGrpSpPr/>
            <p:nvPr/>
          </p:nvGrpSpPr>
          <p:grpSpPr>
            <a:xfrm>
              <a:off x="6718583" y="4621548"/>
              <a:ext cx="2261409" cy="1123247"/>
              <a:chOff x="3853128" y="4621548"/>
              <a:chExt cx="2261409" cy="1123247"/>
            </a:xfrm>
          </p:grpSpPr>
          <p:sp>
            <p:nvSpPr>
              <p:cNvPr id="75" name="Rectangle 74">
                <a:extLst>
                  <a:ext uri="{FF2B5EF4-FFF2-40B4-BE49-F238E27FC236}">
                    <a16:creationId xmlns:a16="http://schemas.microsoft.com/office/drawing/2014/main" id="{5D0A53F6-431D-4693-B7E4-D8EA2B912EEB}"/>
                  </a:ext>
                </a:extLst>
              </p:cNvPr>
              <p:cNvSpPr/>
              <p:nvPr/>
            </p:nvSpPr>
            <p:spPr>
              <a:xfrm>
                <a:off x="3853128" y="4621548"/>
                <a:ext cx="2261409" cy="1123247"/>
              </a:xfrm>
              <a:prstGeom prst="rect">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Serving Layer</a:t>
                </a:r>
              </a:p>
            </p:txBody>
          </p:sp>
          <p:sp>
            <p:nvSpPr>
              <p:cNvPr id="76" name="Rectangle 75">
                <a:extLst>
                  <a:ext uri="{FF2B5EF4-FFF2-40B4-BE49-F238E27FC236}">
                    <a16:creationId xmlns:a16="http://schemas.microsoft.com/office/drawing/2014/main" id="{FB02FDF0-8E20-4623-8C47-383E1FEBA381}"/>
                  </a:ext>
                </a:extLst>
              </p:cNvPr>
              <p:cNvSpPr/>
              <p:nvPr/>
            </p:nvSpPr>
            <p:spPr>
              <a:xfrm>
                <a:off x="4155953" y="5085617"/>
                <a:ext cx="1814558" cy="548288"/>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1A1A1A"/>
                    </a:solidFill>
                    <a:effectLst/>
                    <a:uLnTx/>
                    <a:uFillTx/>
                    <a:latin typeface="Segoe UI"/>
                    <a:ea typeface="+mn-ea"/>
                    <a:cs typeface="+mn-cs"/>
                  </a:rPr>
                  <a:t>Batch Views</a:t>
                </a:r>
              </a:p>
            </p:txBody>
          </p:sp>
        </p:grpSp>
        <p:grpSp>
          <p:nvGrpSpPr>
            <p:cNvPr id="12" name="Group 11">
              <a:extLst>
                <a:ext uri="{FF2B5EF4-FFF2-40B4-BE49-F238E27FC236}">
                  <a16:creationId xmlns:a16="http://schemas.microsoft.com/office/drawing/2014/main" id="{CFAFF5B6-3AA8-448E-836B-2A102D6164D6}"/>
                </a:ext>
              </a:extLst>
            </p:cNvPr>
            <p:cNvGrpSpPr/>
            <p:nvPr/>
          </p:nvGrpSpPr>
          <p:grpSpPr>
            <a:xfrm>
              <a:off x="3978617" y="2390324"/>
              <a:ext cx="2261409" cy="1123247"/>
              <a:chOff x="3978617" y="4619383"/>
              <a:chExt cx="2261409" cy="1123247"/>
            </a:xfrm>
          </p:grpSpPr>
          <p:sp>
            <p:nvSpPr>
              <p:cNvPr id="73" name="Rectangle 72">
                <a:extLst>
                  <a:ext uri="{FF2B5EF4-FFF2-40B4-BE49-F238E27FC236}">
                    <a16:creationId xmlns:a16="http://schemas.microsoft.com/office/drawing/2014/main" id="{CB7311C9-0B54-4743-8D7A-5248D9963F95}"/>
                  </a:ext>
                </a:extLst>
              </p:cNvPr>
              <p:cNvSpPr/>
              <p:nvPr/>
            </p:nvSpPr>
            <p:spPr>
              <a:xfrm>
                <a:off x="3978617" y="4619383"/>
                <a:ext cx="2261409" cy="1123247"/>
              </a:xfrm>
              <a:prstGeom prst="rect">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Speed Layer</a:t>
                </a:r>
              </a:p>
            </p:txBody>
          </p:sp>
          <p:sp>
            <p:nvSpPr>
              <p:cNvPr id="74" name="Rectangle 73">
                <a:extLst>
                  <a:ext uri="{FF2B5EF4-FFF2-40B4-BE49-F238E27FC236}">
                    <a16:creationId xmlns:a16="http://schemas.microsoft.com/office/drawing/2014/main" id="{D099317C-2B47-468A-A1D3-488DC01FCD7D}"/>
                  </a:ext>
                </a:extLst>
              </p:cNvPr>
              <p:cNvSpPr/>
              <p:nvPr/>
            </p:nvSpPr>
            <p:spPr>
              <a:xfrm>
                <a:off x="4281442" y="5085617"/>
                <a:ext cx="1814558" cy="548288"/>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1A1A1A"/>
                    </a:solidFill>
                    <a:effectLst/>
                    <a:uLnTx/>
                    <a:uFillTx/>
                    <a:latin typeface="Segoe UI"/>
                    <a:ea typeface="+mn-ea"/>
                    <a:cs typeface="+mn-cs"/>
                  </a:rPr>
                  <a:t>Real-Time Views</a:t>
                </a:r>
              </a:p>
            </p:txBody>
          </p:sp>
        </p:grpSp>
        <p:sp>
          <p:nvSpPr>
            <p:cNvPr id="13" name="Rectangle 12">
              <a:extLst>
                <a:ext uri="{FF2B5EF4-FFF2-40B4-BE49-F238E27FC236}">
                  <a16:creationId xmlns:a16="http://schemas.microsoft.com/office/drawing/2014/main" id="{FDB49AE4-0570-4E52-B003-CB0522A650B1}"/>
                </a:ext>
              </a:extLst>
            </p:cNvPr>
            <p:cNvSpPr/>
            <p:nvPr/>
          </p:nvSpPr>
          <p:spPr>
            <a:xfrm>
              <a:off x="8054176" y="2598140"/>
              <a:ext cx="2261409" cy="532562"/>
            </a:xfrm>
            <a:prstGeom prst="rect">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Analytics Client</a:t>
              </a:r>
            </a:p>
          </p:txBody>
        </p:sp>
        <p:grpSp>
          <p:nvGrpSpPr>
            <p:cNvPr id="14" name="Group 13">
              <a:extLst>
                <a:ext uri="{FF2B5EF4-FFF2-40B4-BE49-F238E27FC236}">
                  <a16:creationId xmlns:a16="http://schemas.microsoft.com/office/drawing/2014/main" id="{E20F4E28-2E8A-455C-8AD7-8BF1DE87A826}"/>
                </a:ext>
              </a:extLst>
            </p:cNvPr>
            <p:cNvGrpSpPr/>
            <p:nvPr/>
          </p:nvGrpSpPr>
          <p:grpSpPr>
            <a:xfrm>
              <a:off x="658168" y="3142422"/>
              <a:ext cx="2555405" cy="1885320"/>
              <a:chOff x="472273" y="2595942"/>
              <a:chExt cx="2555405" cy="1885320"/>
            </a:xfrm>
          </p:grpSpPr>
          <p:grpSp>
            <p:nvGrpSpPr>
              <p:cNvPr id="24" name="Group 23">
                <a:extLst>
                  <a:ext uri="{FF2B5EF4-FFF2-40B4-BE49-F238E27FC236}">
                    <a16:creationId xmlns:a16="http://schemas.microsoft.com/office/drawing/2014/main" id="{1DB52726-E75F-4041-B7D2-F37F84E63BC5}"/>
                  </a:ext>
                </a:extLst>
              </p:cNvPr>
              <p:cNvGrpSpPr/>
              <p:nvPr/>
            </p:nvGrpSpPr>
            <p:grpSpPr>
              <a:xfrm>
                <a:off x="472273" y="2595942"/>
                <a:ext cx="2555405" cy="212572"/>
                <a:chOff x="472273" y="2595942"/>
                <a:chExt cx="2555405" cy="212572"/>
              </a:xfrm>
            </p:grpSpPr>
            <p:sp>
              <p:nvSpPr>
                <p:cNvPr id="67" name="Flowchart: Process 66">
                  <a:extLst>
                    <a:ext uri="{FF2B5EF4-FFF2-40B4-BE49-F238E27FC236}">
                      <a16:creationId xmlns:a16="http://schemas.microsoft.com/office/drawing/2014/main" id="{B048D870-0F13-40EF-9F1F-3A17B35F713E}"/>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Flowchart: Process 67">
                  <a:extLst>
                    <a:ext uri="{FF2B5EF4-FFF2-40B4-BE49-F238E27FC236}">
                      <a16:creationId xmlns:a16="http://schemas.microsoft.com/office/drawing/2014/main" id="{43FC5E86-B1E4-4504-B3DA-4D5A4E5BA01E}"/>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Flowchart: Process 68">
                  <a:extLst>
                    <a:ext uri="{FF2B5EF4-FFF2-40B4-BE49-F238E27FC236}">
                      <a16:creationId xmlns:a16="http://schemas.microsoft.com/office/drawing/2014/main" id="{4EE789C8-A994-4B53-92AB-D3ECA0596F3A}"/>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lowchart: Process 69">
                  <a:extLst>
                    <a:ext uri="{FF2B5EF4-FFF2-40B4-BE49-F238E27FC236}">
                      <a16:creationId xmlns:a16="http://schemas.microsoft.com/office/drawing/2014/main" id="{89DB886A-7620-4BA7-9DEC-F5ED00284D4B}"/>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Flowchart: Process 70">
                  <a:extLst>
                    <a:ext uri="{FF2B5EF4-FFF2-40B4-BE49-F238E27FC236}">
                      <a16:creationId xmlns:a16="http://schemas.microsoft.com/office/drawing/2014/main" id="{B511BA93-6BA7-44C7-91DF-17DC3AB504DF}"/>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Flowchart: Process 71">
                  <a:extLst>
                    <a:ext uri="{FF2B5EF4-FFF2-40B4-BE49-F238E27FC236}">
                      <a16:creationId xmlns:a16="http://schemas.microsoft.com/office/drawing/2014/main" id="{6665F140-3F02-437E-B99F-25AF14E3B964}"/>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274C49A2-72DE-446F-B342-E97E963474C2}"/>
                  </a:ext>
                </a:extLst>
              </p:cNvPr>
              <p:cNvGrpSpPr/>
              <p:nvPr/>
            </p:nvGrpSpPr>
            <p:grpSpPr>
              <a:xfrm>
                <a:off x="472273" y="2872201"/>
                <a:ext cx="2555405" cy="212572"/>
                <a:chOff x="472273" y="2595942"/>
                <a:chExt cx="2555405" cy="212572"/>
              </a:xfrm>
            </p:grpSpPr>
            <p:sp>
              <p:nvSpPr>
                <p:cNvPr id="61" name="Flowchart: Process 60">
                  <a:extLst>
                    <a:ext uri="{FF2B5EF4-FFF2-40B4-BE49-F238E27FC236}">
                      <a16:creationId xmlns:a16="http://schemas.microsoft.com/office/drawing/2014/main" id="{02063A08-A6D4-47CF-A6ED-30676E2500EE}"/>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lowchart: Process 61">
                  <a:extLst>
                    <a:ext uri="{FF2B5EF4-FFF2-40B4-BE49-F238E27FC236}">
                      <a16:creationId xmlns:a16="http://schemas.microsoft.com/office/drawing/2014/main" id="{FFF11032-2318-4C8A-9F71-2DCFA7FA8498}"/>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lowchart: Process 62">
                  <a:extLst>
                    <a:ext uri="{FF2B5EF4-FFF2-40B4-BE49-F238E27FC236}">
                      <a16:creationId xmlns:a16="http://schemas.microsoft.com/office/drawing/2014/main" id="{A5639F1A-24C0-4981-8CAC-028E0209C9FB}"/>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lowchart: Process 63">
                  <a:extLst>
                    <a:ext uri="{FF2B5EF4-FFF2-40B4-BE49-F238E27FC236}">
                      <a16:creationId xmlns:a16="http://schemas.microsoft.com/office/drawing/2014/main" id="{9883A74B-2A74-4E84-9619-02D7F922B8E3}"/>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Flowchart: Process 64">
                  <a:extLst>
                    <a:ext uri="{FF2B5EF4-FFF2-40B4-BE49-F238E27FC236}">
                      <a16:creationId xmlns:a16="http://schemas.microsoft.com/office/drawing/2014/main" id="{32913D5A-BD22-4847-BFA9-60B71B505D3B}"/>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Flowchart: Process 65">
                  <a:extLst>
                    <a:ext uri="{FF2B5EF4-FFF2-40B4-BE49-F238E27FC236}">
                      <a16:creationId xmlns:a16="http://schemas.microsoft.com/office/drawing/2014/main" id="{08F2EF52-7608-437D-88A0-3C807F4FDC73}"/>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0DC863A1-A44C-43A8-B303-F3E169993C15}"/>
                  </a:ext>
                </a:extLst>
              </p:cNvPr>
              <p:cNvGrpSpPr/>
              <p:nvPr/>
            </p:nvGrpSpPr>
            <p:grpSpPr>
              <a:xfrm>
                <a:off x="472273" y="3148530"/>
                <a:ext cx="2555405" cy="212572"/>
                <a:chOff x="472273" y="2595942"/>
                <a:chExt cx="2555405" cy="212572"/>
              </a:xfrm>
            </p:grpSpPr>
            <p:sp>
              <p:nvSpPr>
                <p:cNvPr id="55" name="Flowchart: Process 54">
                  <a:extLst>
                    <a:ext uri="{FF2B5EF4-FFF2-40B4-BE49-F238E27FC236}">
                      <a16:creationId xmlns:a16="http://schemas.microsoft.com/office/drawing/2014/main" id="{67D3ACCB-9462-4279-9131-616CFCE87657}"/>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lowchart: Process 55">
                  <a:extLst>
                    <a:ext uri="{FF2B5EF4-FFF2-40B4-BE49-F238E27FC236}">
                      <a16:creationId xmlns:a16="http://schemas.microsoft.com/office/drawing/2014/main" id="{9AC02FA4-C2A6-4F1A-8DC8-B1641D1BEFC0}"/>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lowchart: Process 56">
                  <a:extLst>
                    <a:ext uri="{FF2B5EF4-FFF2-40B4-BE49-F238E27FC236}">
                      <a16:creationId xmlns:a16="http://schemas.microsoft.com/office/drawing/2014/main" id="{A23D6080-DC53-4980-A512-A8E8ECE45EC4}"/>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lowchart: Process 57">
                  <a:extLst>
                    <a:ext uri="{FF2B5EF4-FFF2-40B4-BE49-F238E27FC236}">
                      <a16:creationId xmlns:a16="http://schemas.microsoft.com/office/drawing/2014/main" id="{3468F28B-02F2-4CBA-93AF-A28791B46CA1}"/>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lowchart: Process 58">
                  <a:extLst>
                    <a:ext uri="{FF2B5EF4-FFF2-40B4-BE49-F238E27FC236}">
                      <a16:creationId xmlns:a16="http://schemas.microsoft.com/office/drawing/2014/main" id="{BB23B5AF-2236-4BF8-A941-E26169A3666E}"/>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lowchart: Process 59">
                  <a:extLst>
                    <a:ext uri="{FF2B5EF4-FFF2-40B4-BE49-F238E27FC236}">
                      <a16:creationId xmlns:a16="http://schemas.microsoft.com/office/drawing/2014/main" id="{BB6A1AF8-74B7-4756-B22C-79725B17D70A}"/>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030529E0-7991-4B0E-9F17-DE36FED9A86F}"/>
                  </a:ext>
                </a:extLst>
              </p:cNvPr>
              <p:cNvGrpSpPr/>
              <p:nvPr/>
            </p:nvGrpSpPr>
            <p:grpSpPr>
              <a:xfrm>
                <a:off x="472273" y="3424859"/>
                <a:ext cx="2555405" cy="212572"/>
                <a:chOff x="472273" y="2595942"/>
                <a:chExt cx="2555405" cy="212572"/>
              </a:xfrm>
            </p:grpSpPr>
            <p:sp>
              <p:nvSpPr>
                <p:cNvPr id="49" name="Flowchart: Process 48">
                  <a:extLst>
                    <a:ext uri="{FF2B5EF4-FFF2-40B4-BE49-F238E27FC236}">
                      <a16:creationId xmlns:a16="http://schemas.microsoft.com/office/drawing/2014/main" id="{835A872C-A66B-4781-8273-F9EE9E27E6C0}"/>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lowchart: Process 49">
                  <a:extLst>
                    <a:ext uri="{FF2B5EF4-FFF2-40B4-BE49-F238E27FC236}">
                      <a16:creationId xmlns:a16="http://schemas.microsoft.com/office/drawing/2014/main" id="{FCB55B0C-6AFE-49CF-A732-066341E9A22E}"/>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Flowchart: Process 50">
                  <a:extLst>
                    <a:ext uri="{FF2B5EF4-FFF2-40B4-BE49-F238E27FC236}">
                      <a16:creationId xmlns:a16="http://schemas.microsoft.com/office/drawing/2014/main" id="{CFB0B172-6C99-4895-BD43-2416D640D6E2}"/>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Flowchart: Process 51">
                  <a:extLst>
                    <a:ext uri="{FF2B5EF4-FFF2-40B4-BE49-F238E27FC236}">
                      <a16:creationId xmlns:a16="http://schemas.microsoft.com/office/drawing/2014/main" id="{993D9E4C-75FA-47FF-9EDD-9B64DD5B5F04}"/>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Flowchart: Process 52">
                  <a:extLst>
                    <a:ext uri="{FF2B5EF4-FFF2-40B4-BE49-F238E27FC236}">
                      <a16:creationId xmlns:a16="http://schemas.microsoft.com/office/drawing/2014/main" id="{89AE512C-52C2-4812-BC5B-3A8985B37787}"/>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Flowchart: Process 53">
                  <a:extLst>
                    <a:ext uri="{FF2B5EF4-FFF2-40B4-BE49-F238E27FC236}">
                      <a16:creationId xmlns:a16="http://schemas.microsoft.com/office/drawing/2014/main" id="{354DD205-5C1D-4F59-B31A-3C670B5196C3}"/>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D3C2614C-A8E5-4C48-A111-6F5801AF02D1}"/>
                  </a:ext>
                </a:extLst>
              </p:cNvPr>
              <p:cNvGrpSpPr/>
              <p:nvPr/>
            </p:nvGrpSpPr>
            <p:grpSpPr>
              <a:xfrm>
                <a:off x="472273" y="3706136"/>
                <a:ext cx="2555405" cy="212572"/>
                <a:chOff x="472273" y="2595942"/>
                <a:chExt cx="2555405" cy="212572"/>
              </a:xfrm>
            </p:grpSpPr>
            <p:sp>
              <p:nvSpPr>
                <p:cNvPr id="43" name="Flowchart: Process 42">
                  <a:extLst>
                    <a:ext uri="{FF2B5EF4-FFF2-40B4-BE49-F238E27FC236}">
                      <a16:creationId xmlns:a16="http://schemas.microsoft.com/office/drawing/2014/main" id="{49FBFA5B-5CF2-466B-922E-0D06342D30E1}"/>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lowchart: Process 43">
                  <a:extLst>
                    <a:ext uri="{FF2B5EF4-FFF2-40B4-BE49-F238E27FC236}">
                      <a16:creationId xmlns:a16="http://schemas.microsoft.com/office/drawing/2014/main" id="{76B2B2EF-DF32-4DE1-950D-95D852DD6E92}"/>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Flowchart: Process 44">
                  <a:extLst>
                    <a:ext uri="{FF2B5EF4-FFF2-40B4-BE49-F238E27FC236}">
                      <a16:creationId xmlns:a16="http://schemas.microsoft.com/office/drawing/2014/main" id="{284D2F8C-5BFE-4544-B096-8F21AFD5CBE1}"/>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Flowchart: Process 45">
                  <a:extLst>
                    <a:ext uri="{FF2B5EF4-FFF2-40B4-BE49-F238E27FC236}">
                      <a16:creationId xmlns:a16="http://schemas.microsoft.com/office/drawing/2014/main" id="{51EB5B98-61F9-4B4D-8B2F-E0D49E486230}"/>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lowchart: Process 46">
                  <a:extLst>
                    <a:ext uri="{FF2B5EF4-FFF2-40B4-BE49-F238E27FC236}">
                      <a16:creationId xmlns:a16="http://schemas.microsoft.com/office/drawing/2014/main" id="{D865391C-2540-4321-8766-D7E89B46242C}"/>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Flowchart: Process 47">
                  <a:extLst>
                    <a:ext uri="{FF2B5EF4-FFF2-40B4-BE49-F238E27FC236}">
                      <a16:creationId xmlns:a16="http://schemas.microsoft.com/office/drawing/2014/main" id="{E34A2E0D-263A-44E4-B4F4-CC02BC0FB53F}"/>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9" name="Group 28">
                <a:extLst>
                  <a:ext uri="{FF2B5EF4-FFF2-40B4-BE49-F238E27FC236}">
                    <a16:creationId xmlns:a16="http://schemas.microsoft.com/office/drawing/2014/main" id="{45F24D62-23D0-4ECA-934D-817EE1A7C6E0}"/>
                  </a:ext>
                </a:extLst>
              </p:cNvPr>
              <p:cNvGrpSpPr/>
              <p:nvPr/>
            </p:nvGrpSpPr>
            <p:grpSpPr>
              <a:xfrm>
                <a:off x="472273" y="3987413"/>
                <a:ext cx="2555405" cy="212572"/>
                <a:chOff x="472273" y="2595942"/>
                <a:chExt cx="2555405" cy="212572"/>
              </a:xfrm>
            </p:grpSpPr>
            <p:sp>
              <p:nvSpPr>
                <p:cNvPr id="37" name="Flowchart: Process 36">
                  <a:extLst>
                    <a:ext uri="{FF2B5EF4-FFF2-40B4-BE49-F238E27FC236}">
                      <a16:creationId xmlns:a16="http://schemas.microsoft.com/office/drawing/2014/main" id="{2C4D9898-256B-4AA2-BDCA-887AF9BD38B9}"/>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lowchart: Process 37">
                  <a:extLst>
                    <a:ext uri="{FF2B5EF4-FFF2-40B4-BE49-F238E27FC236}">
                      <a16:creationId xmlns:a16="http://schemas.microsoft.com/office/drawing/2014/main" id="{93BC879E-3026-4457-999F-C3F0AC635217}"/>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lowchart: Process 38">
                  <a:extLst>
                    <a:ext uri="{FF2B5EF4-FFF2-40B4-BE49-F238E27FC236}">
                      <a16:creationId xmlns:a16="http://schemas.microsoft.com/office/drawing/2014/main" id="{00C36B44-1421-4C95-BF1E-41422A57E432}"/>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Flowchart: Process 39">
                  <a:extLst>
                    <a:ext uri="{FF2B5EF4-FFF2-40B4-BE49-F238E27FC236}">
                      <a16:creationId xmlns:a16="http://schemas.microsoft.com/office/drawing/2014/main" id="{8BA81A79-7437-43E8-9392-47D2B9496BBD}"/>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lowchart: Process 40">
                  <a:extLst>
                    <a:ext uri="{FF2B5EF4-FFF2-40B4-BE49-F238E27FC236}">
                      <a16:creationId xmlns:a16="http://schemas.microsoft.com/office/drawing/2014/main" id="{C1C9382B-A640-4B3A-BEBA-0E701228C4CE}"/>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Flowchart: Process 41">
                  <a:extLst>
                    <a:ext uri="{FF2B5EF4-FFF2-40B4-BE49-F238E27FC236}">
                      <a16:creationId xmlns:a16="http://schemas.microsoft.com/office/drawing/2014/main" id="{193CE195-1623-4D12-BA9C-83F0C1DF32E2}"/>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0" name="Group 29">
                <a:extLst>
                  <a:ext uri="{FF2B5EF4-FFF2-40B4-BE49-F238E27FC236}">
                    <a16:creationId xmlns:a16="http://schemas.microsoft.com/office/drawing/2014/main" id="{BD80FE16-92FD-4CA0-8791-F9D33EA63797}"/>
                  </a:ext>
                </a:extLst>
              </p:cNvPr>
              <p:cNvGrpSpPr/>
              <p:nvPr/>
            </p:nvGrpSpPr>
            <p:grpSpPr>
              <a:xfrm>
                <a:off x="472273" y="4268690"/>
                <a:ext cx="2555405" cy="212572"/>
                <a:chOff x="472273" y="2595942"/>
                <a:chExt cx="2555405" cy="212572"/>
              </a:xfrm>
            </p:grpSpPr>
            <p:sp>
              <p:nvSpPr>
                <p:cNvPr id="31" name="Flowchart: Process 30">
                  <a:extLst>
                    <a:ext uri="{FF2B5EF4-FFF2-40B4-BE49-F238E27FC236}">
                      <a16:creationId xmlns:a16="http://schemas.microsoft.com/office/drawing/2014/main" id="{022F6688-C078-4C11-B7FF-FE760A43B2B0}"/>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Flowchart: Process 31">
                  <a:extLst>
                    <a:ext uri="{FF2B5EF4-FFF2-40B4-BE49-F238E27FC236}">
                      <a16:creationId xmlns:a16="http://schemas.microsoft.com/office/drawing/2014/main" id="{0E1A12E6-B240-4534-9CE1-A49F83F75FC2}"/>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Flowchart: Process 32">
                  <a:extLst>
                    <a:ext uri="{FF2B5EF4-FFF2-40B4-BE49-F238E27FC236}">
                      <a16:creationId xmlns:a16="http://schemas.microsoft.com/office/drawing/2014/main" id="{23829198-BE0C-460E-881D-BCB367283015}"/>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lowchart: Process 33">
                  <a:extLst>
                    <a:ext uri="{FF2B5EF4-FFF2-40B4-BE49-F238E27FC236}">
                      <a16:creationId xmlns:a16="http://schemas.microsoft.com/office/drawing/2014/main" id="{EB850E4C-162D-4C21-B001-3C45DC70D287}"/>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lowchart: Process 34">
                  <a:extLst>
                    <a:ext uri="{FF2B5EF4-FFF2-40B4-BE49-F238E27FC236}">
                      <a16:creationId xmlns:a16="http://schemas.microsoft.com/office/drawing/2014/main" id="{EA4CBDE6-BB8F-4B08-971C-52611831478D}"/>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lowchart: Process 35">
                  <a:extLst>
                    <a:ext uri="{FF2B5EF4-FFF2-40B4-BE49-F238E27FC236}">
                      <a16:creationId xmlns:a16="http://schemas.microsoft.com/office/drawing/2014/main" id="{22C897D4-45CF-448E-A45E-1A35C3B2852D}"/>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15" name="TextBox 14">
              <a:extLst>
                <a:ext uri="{FF2B5EF4-FFF2-40B4-BE49-F238E27FC236}">
                  <a16:creationId xmlns:a16="http://schemas.microsoft.com/office/drawing/2014/main" id="{B0C73A19-3EBB-4AAF-A382-9859181CCF7A}"/>
                </a:ext>
              </a:extLst>
            </p:cNvPr>
            <p:cNvSpPr txBox="1"/>
            <p:nvPr/>
          </p:nvSpPr>
          <p:spPr>
            <a:xfrm>
              <a:off x="3978617" y="5839532"/>
              <a:ext cx="1270861" cy="3693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1A1A1A"/>
                  </a:solidFill>
                  <a:effectLst/>
                  <a:uLnTx/>
                  <a:uFillTx/>
                  <a:latin typeface="Segoe UI"/>
                  <a:ea typeface="+mn-ea"/>
                  <a:cs typeface="+mn-cs"/>
                </a:rPr>
                <a:t>“Cold” Path</a:t>
              </a:r>
            </a:p>
          </p:txBody>
        </p:sp>
        <p:sp>
          <p:nvSpPr>
            <p:cNvPr id="16" name="TextBox 15">
              <a:extLst>
                <a:ext uri="{FF2B5EF4-FFF2-40B4-BE49-F238E27FC236}">
                  <a16:creationId xmlns:a16="http://schemas.microsoft.com/office/drawing/2014/main" id="{7DB75D5E-4113-47EE-A87E-591A59FC792E}"/>
                </a:ext>
              </a:extLst>
            </p:cNvPr>
            <p:cNvSpPr txBox="1"/>
            <p:nvPr/>
          </p:nvSpPr>
          <p:spPr>
            <a:xfrm>
              <a:off x="3978616" y="3620586"/>
              <a:ext cx="1201932" cy="3693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1A1A1A"/>
                  </a:solidFill>
                  <a:effectLst/>
                  <a:uLnTx/>
                  <a:uFillTx/>
                  <a:latin typeface="Segoe UI"/>
                  <a:ea typeface="+mn-ea"/>
                  <a:cs typeface="+mn-cs"/>
                </a:rPr>
                <a:t>“Hot” Path</a:t>
              </a:r>
            </a:p>
          </p:txBody>
        </p:sp>
        <p:sp>
          <p:nvSpPr>
            <p:cNvPr id="17" name="TextBox 16">
              <a:extLst>
                <a:ext uri="{FF2B5EF4-FFF2-40B4-BE49-F238E27FC236}">
                  <a16:creationId xmlns:a16="http://schemas.microsoft.com/office/drawing/2014/main" id="{CBF4A575-BBDC-4A77-9784-4D484A23A90E}"/>
                </a:ext>
              </a:extLst>
            </p:cNvPr>
            <p:cNvSpPr txBox="1"/>
            <p:nvPr/>
          </p:nvSpPr>
          <p:spPr>
            <a:xfrm>
              <a:off x="1314855" y="2598140"/>
              <a:ext cx="1173591" cy="3693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1A1A1A"/>
                  </a:solidFill>
                  <a:effectLst/>
                  <a:uLnTx/>
                  <a:uFillTx/>
                  <a:latin typeface="Segoe UI"/>
                  <a:ea typeface="+mn-ea"/>
                  <a:cs typeface="+mn-cs"/>
                </a:rPr>
                <a:t>Input Data</a:t>
              </a:r>
            </a:p>
          </p:txBody>
        </p:sp>
        <p:sp>
          <p:nvSpPr>
            <p:cNvPr id="18" name="Right Brace 17">
              <a:extLst>
                <a:ext uri="{FF2B5EF4-FFF2-40B4-BE49-F238E27FC236}">
                  <a16:creationId xmlns:a16="http://schemas.microsoft.com/office/drawing/2014/main" id="{7332FD0C-681B-42C6-B30D-8BE49C2B2B01}"/>
                </a:ext>
              </a:extLst>
            </p:cNvPr>
            <p:cNvSpPr/>
            <p:nvPr/>
          </p:nvSpPr>
          <p:spPr>
            <a:xfrm>
              <a:off x="3284218" y="3429000"/>
              <a:ext cx="289114" cy="138836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9" name="Left Bracket 18">
              <a:extLst>
                <a:ext uri="{FF2B5EF4-FFF2-40B4-BE49-F238E27FC236}">
                  <a16:creationId xmlns:a16="http://schemas.microsoft.com/office/drawing/2014/main" id="{133265E3-437F-4CA6-9B0D-C00A88B7D7FE}"/>
                </a:ext>
              </a:extLst>
            </p:cNvPr>
            <p:cNvSpPr/>
            <p:nvPr/>
          </p:nvSpPr>
          <p:spPr>
            <a:xfrm>
              <a:off x="3640121" y="2924070"/>
              <a:ext cx="338495" cy="2399965"/>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20" name="Straight Arrow Connector 19">
              <a:extLst>
                <a:ext uri="{FF2B5EF4-FFF2-40B4-BE49-F238E27FC236}">
                  <a16:creationId xmlns:a16="http://schemas.microsoft.com/office/drawing/2014/main" id="{4DA02D81-7B18-457C-B309-717F32D633BD}"/>
                </a:ext>
              </a:extLst>
            </p:cNvPr>
            <p:cNvCxnSpPr>
              <a:cxnSpLocks/>
              <a:stCxn id="77" idx="3"/>
              <a:endCxn id="75" idx="1"/>
            </p:cNvCxnSpPr>
            <p:nvPr/>
          </p:nvCxnSpPr>
          <p:spPr>
            <a:xfrm>
              <a:off x="6240026" y="5181007"/>
              <a:ext cx="478557" cy="216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3CBB975-0CB7-4461-B1BB-CF808874760B}"/>
                </a:ext>
              </a:extLst>
            </p:cNvPr>
            <p:cNvCxnSpPr>
              <a:cxnSpLocks/>
              <a:endCxn id="13" idx="1"/>
            </p:cNvCxnSpPr>
            <p:nvPr/>
          </p:nvCxnSpPr>
          <p:spPr>
            <a:xfrm>
              <a:off x="6240026" y="2864421"/>
              <a:ext cx="18141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E7F2609-92FC-48E3-A065-58DF221F7994}"/>
                </a:ext>
              </a:extLst>
            </p:cNvPr>
            <p:cNvCxnSpPr>
              <a:stCxn id="75" idx="3"/>
              <a:endCxn id="13" idx="2"/>
            </p:cNvCxnSpPr>
            <p:nvPr/>
          </p:nvCxnSpPr>
          <p:spPr>
            <a:xfrm flipV="1">
              <a:off x="8979992" y="3130702"/>
              <a:ext cx="204889" cy="205247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183553F3-0F40-42FD-A119-0B9B53797390}"/>
                </a:ext>
              </a:extLst>
            </p:cNvPr>
            <p:cNvCxnSpPr>
              <a:cxnSpLocks/>
            </p:cNvCxnSpPr>
            <p:nvPr/>
          </p:nvCxnSpPr>
          <p:spPr>
            <a:xfrm rot="16200000" flipH="1">
              <a:off x="6136267" y="3234459"/>
              <a:ext cx="1488684" cy="1281168"/>
            </a:xfrm>
            <a:prstGeom prst="bentConnector3">
              <a:avLst>
                <a:gd name="adj1" fmla="val 1064"/>
              </a:avLst>
            </a:prstGeom>
            <a:ln w="19050" cap="flat">
              <a:solidFill>
                <a:schemeClr val="tx1"/>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97193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Event processing </a:t>
            </a:r>
          </a:p>
        </p:txBody>
      </p:sp>
      <p:sp>
        <p:nvSpPr>
          <p:cNvPr id="20" name="Text Placeholder 4"/>
          <p:cNvSpPr txBox="1">
            <a:spLocks/>
          </p:cNvSpPr>
          <p:nvPr/>
        </p:nvSpPr>
        <p:spPr>
          <a:xfrm>
            <a:off x="456795" y="1108688"/>
            <a:ext cx="11353395" cy="738664"/>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The process of consuming data streams, analyzing them, and deriving actionable insights out of them is called Event Processing and has three distinct components:</a:t>
            </a:r>
          </a:p>
        </p:txBody>
      </p:sp>
      <p:grpSp>
        <p:nvGrpSpPr>
          <p:cNvPr id="2" name="Group 1" descr="The three distinct components">
            <a:extLst>
              <a:ext uri="{FF2B5EF4-FFF2-40B4-BE49-F238E27FC236}">
                <a16:creationId xmlns:a16="http://schemas.microsoft.com/office/drawing/2014/main" id="{686133AE-09F5-40EF-80DC-9EA21E06FB7D}"/>
              </a:ext>
            </a:extLst>
          </p:cNvPr>
          <p:cNvGrpSpPr/>
          <p:nvPr/>
        </p:nvGrpSpPr>
        <p:grpSpPr>
          <a:xfrm>
            <a:off x="427842" y="1984575"/>
            <a:ext cx="11321119" cy="4495159"/>
            <a:chOff x="427842" y="1984575"/>
            <a:chExt cx="11321119" cy="4495159"/>
          </a:xfrm>
        </p:grpSpPr>
        <p:sp>
          <p:nvSpPr>
            <p:cNvPr id="86" name="Rectangle 85"/>
            <p:cNvSpPr/>
            <p:nvPr/>
          </p:nvSpPr>
          <p:spPr>
            <a:xfrm>
              <a:off x="427842" y="1984577"/>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27" rIns="137141" bIns="91427"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srgbClr val="FFFFFF"/>
                  </a:solidFill>
                  <a:effectLst/>
                  <a:uLnTx/>
                  <a:uFillTx/>
                  <a:latin typeface="Segoe UI Semibold"/>
                  <a:ea typeface="+mn-ea"/>
                  <a:cs typeface="Segoe UI" pitchFamily="34" charset="0"/>
                </a:rPr>
                <a:t>Event producer</a:t>
              </a:r>
            </a:p>
          </p:txBody>
        </p:sp>
        <p:sp>
          <p:nvSpPr>
            <p:cNvPr id="103" name="Rectangle 102"/>
            <p:cNvSpPr/>
            <p:nvPr/>
          </p:nvSpPr>
          <p:spPr>
            <a:xfrm>
              <a:off x="2705100" y="1984575"/>
              <a:ext cx="9043861" cy="14123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27" rIns="137141" bIns="91427"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ts val="60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Segoe UI"/>
                  <a:ea typeface="+mn-ea"/>
                  <a:cs typeface="Segoe UI Light" panose="020B0502040204020203" pitchFamily="34" charset="0"/>
                </a:rPr>
                <a:t>Examples include sensors or processes that generate data continuously such as a heart rate monitor or a highway toll lane sensor</a:t>
              </a:r>
            </a:p>
          </p:txBody>
        </p:sp>
        <p:sp>
          <p:nvSpPr>
            <p:cNvPr id="87" name="Rectangle 86"/>
            <p:cNvSpPr/>
            <p:nvPr/>
          </p:nvSpPr>
          <p:spPr>
            <a:xfrm>
              <a:off x="432755" y="3525963"/>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27" rIns="137141" bIns="91427"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srgbClr val="FFFFFF"/>
                  </a:solidFill>
                  <a:effectLst/>
                  <a:uLnTx/>
                  <a:uFillTx/>
                  <a:latin typeface="Segoe UI Semibold"/>
                  <a:ea typeface="+mn-ea"/>
                  <a:cs typeface="Segoe UI" pitchFamily="34" charset="0"/>
                </a:rPr>
                <a:t>Event processor</a:t>
              </a:r>
            </a:p>
          </p:txBody>
        </p:sp>
        <p:sp>
          <p:nvSpPr>
            <p:cNvPr id="100" name="Rectangle 99"/>
            <p:cNvSpPr/>
            <p:nvPr/>
          </p:nvSpPr>
          <p:spPr>
            <a:xfrm>
              <a:off x="2705100" y="3525962"/>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27" rIns="137141" bIns="91427"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ts val="60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Segoe UI"/>
                  <a:ea typeface="+mn-ea"/>
                  <a:cs typeface="Segoe UI Light" panose="020B0502040204020203" pitchFamily="34" charset="0"/>
                </a:rPr>
                <a:t>An engine to consume event data streams and deriving insights from them. Depending on the problem space, event processors either process one incoming event at a time (such as a heart rate monitor) or process multiple events at a time (such as a highway toll lane sensor)</a:t>
              </a:r>
            </a:p>
          </p:txBody>
        </p:sp>
        <p:sp>
          <p:nvSpPr>
            <p:cNvPr id="88" name="Rectangle 87"/>
            <p:cNvSpPr/>
            <p:nvPr/>
          </p:nvSpPr>
          <p:spPr>
            <a:xfrm>
              <a:off x="437668" y="5067349"/>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27" rIns="137141" bIns="91427"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Semibold"/>
                  <a:ea typeface="+mn-ea"/>
                  <a:cs typeface="Segoe UI" pitchFamily="34" charset="0"/>
                </a:rPr>
                <a:t>Event consumer</a:t>
              </a:r>
            </a:p>
          </p:txBody>
        </p:sp>
        <p:sp>
          <p:nvSpPr>
            <p:cNvPr id="97" name="Rectangle 96"/>
            <p:cNvSpPr/>
            <p:nvPr/>
          </p:nvSpPr>
          <p:spPr>
            <a:xfrm>
              <a:off x="2705100" y="5067348"/>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27" rIns="137141" bIns="91427"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ts val="60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Segoe UI"/>
                  <a:ea typeface="+mn-ea"/>
                  <a:cs typeface="Segoe UI Light" panose="020B0502040204020203" pitchFamily="34" charset="0"/>
                </a:rPr>
                <a:t>An application which consumes the data and takes specific action based on the insights. Examples of event consumers include alert generation, dashboards, or even sending data to another event processing engine</a:t>
              </a:r>
            </a:p>
          </p:txBody>
        </p:sp>
      </p:grpSp>
    </p:spTree>
    <p:extLst>
      <p:ext uri="{BB962C8B-B14F-4D97-AF65-F5344CB8AC3E}">
        <p14:creationId xmlns:p14="http://schemas.microsoft.com/office/powerpoint/2010/main" val="997427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16277EB9-88E3-45A1-8C2C-6421FA4685D0}"/>
              </a:ext>
            </a:extLst>
          </p:cNvPr>
          <p:cNvSpPr>
            <a:spLocks noGrp="1"/>
          </p:cNvSpPr>
          <p:nvPr>
            <p:ph type="title"/>
          </p:nvPr>
        </p:nvSpPr>
        <p:spPr>
          <a:xfrm>
            <a:off x="588263" y="457200"/>
            <a:ext cx="11018520" cy="553998"/>
          </a:xfrm>
        </p:spPr>
        <p:txBody>
          <a:bodyPr/>
          <a:lstStyle/>
          <a:p>
            <a:r>
              <a:rPr lang="en-US" dirty="0"/>
              <a:t>Process streams using Stream Analytics</a:t>
            </a:r>
          </a:p>
        </p:txBody>
      </p:sp>
      <p:cxnSp>
        <p:nvCxnSpPr>
          <p:cNvPr id="24" name="Straight Connector 23">
            <a:extLst>
              <a:ext uri="{FF2B5EF4-FFF2-40B4-BE49-F238E27FC236}">
                <a16:creationId xmlns:a16="http://schemas.microsoft.com/office/drawing/2014/main" id="{ED797772-5462-48B2-926D-424775126935}"/>
              </a:ext>
            </a:extLst>
          </p:cNvPr>
          <p:cNvCxnSpPr/>
          <p:nvPr/>
        </p:nvCxnSpPr>
        <p:spPr>
          <a:xfrm>
            <a:off x="6096000" y="1525028"/>
            <a:ext cx="0" cy="490791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068E4FC-9676-483F-91B1-4736FCD33C0D}"/>
              </a:ext>
            </a:extLst>
          </p:cNvPr>
          <p:cNvSpPr txBox="1"/>
          <p:nvPr/>
        </p:nvSpPr>
        <p:spPr>
          <a:xfrm>
            <a:off x="893747" y="3266214"/>
            <a:ext cx="4464831" cy="255454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a:ea typeface="+mn-ea"/>
                <a:cs typeface="+mn-cs"/>
              </a:rPr>
              <a:t>High volume event-processing engine using SQL-like language</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a:ea typeface="+mn-ea"/>
                <a:cs typeface="+mn-cs"/>
              </a:rPr>
              <a:t>Output to </a:t>
            </a:r>
            <a:r>
              <a:rPr kumimoji="0" lang="en-US" sz="2000" b="1" i="0" u="none" strike="noStrike" kern="1200" cap="none" spc="0" normalizeH="0" baseline="0" noProof="0" dirty="0">
                <a:ln>
                  <a:noFill/>
                </a:ln>
                <a:solidFill>
                  <a:srgbClr val="0072C6"/>
                </a:solidFill>
                <a:effectLst/>
                <a:uLnTx/>
                <a:uFillTx/>
                <a:latin typeface="Segoe UI"/>
                <a:ea typeface="+mn-ea"/>
                <a:cs typeface="+mn-cs"/>
              </a:rPr>
              <a:t>multiple data sinks</a:t>
            </a:r>
            <a:r>
              <a:rPr kumimoji="0" lang="en-US" sz="2000" b="0" i="0" u="none" strike="noStrike" kern="1200" cap="none" spc="0" normalizeH="0" baseline="0" noProof="0" dirty="0">
                <a:ln>
                  <a:noFill/>
                </a:ln>
                <a:solidFill>
                  <a:srgbClr val="1A1A1A"/>
                </a:solidFill>
                <a:effectLst/>
                <a:uLnTx/>
                <a:uFillTx/>
                <a:latin typeface="Segoe UI"/>
                <a:ea typeface="+mn-ea"/>
                <a:cs typeface="+mn-cs"/>
              </a:rPr>
              <a:t> such as Service Bus, Power BI, Cosmos DB, Event Hubs, SQL Database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2C6"/>
                </a:solidFill>
                <a:effectLst/>
                <a:uLnTx/>
                <a:uFillTx/>
                <a:latin typeface="Segoe UI"/>
                <a:ea typeface="+mn-ea"/>
                <a:cs typeface="+mn-cs"/>
              </a:rPr>
              <a:t>SQL, C#/JavaScript UDFs</a:t>
            </a:r>
          </a:p>
        </p:txBody>
      </p:sp>
      <p:sp>
        <p:nvSpPr>
          <p:cNvPr id="32" name="TextBox 31">
            <a:extLst>
              <a:ext uri="{FF2B5EF4-FFF2-40B4-BE49-F238E27FC236}">
                <a16:creationId xmlns:a16="http://schemas.microsoft.com/office/drawing/2014/main" id="{CC427CBB-B9C8-4731-9E00-4AAA91A950BA}"/>
              </a:ext>
            </a:extLst>
          </p:cNvPr>
          <p:cNvSpPr txBox="1"/>
          <p:nvPr/>
        </p:nvSpPr>
        <p:spPr>
          <a:xfrm>
            <a:off x="7049003" y="3266213"/>
            <a:ext cx="4601495" cy="255454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a:ea typeface="+mn-ea"/>
                <a:cs typeface="+mn-cs"/>
              </a:rPr>
              <a:t>Uses the same query language on both cloud and edge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a:ea typeface="+mn-ea"/>
                <a:cs typeface="+mn-cs"/>
              </a:rPr>
              <a:t>Deploys to Docker container on IoT edge device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a:ea typeface="+mn-ea"/>
                <a:cs typeface="+mn-cs"/>
              </a:rPr>
              <a:t>Good for filtering &amp; aggregating data locally before sending to the cloud</a:t>
            </a:r>
          </a:p>
        </p:txBody>
      </p:sp>
      <p:grpSp>
        <p:nvGrpSpPr>
          <p:cNvPr id="14" name="Group 13">
            <a:extLst>
              <a:ext uri="{FF2B5EF4-FFF2-40B4-BE49-F238E27FC236}">
                <a16:creationId xmlns:a16="http://schemas.microsoft.com/office/drawing/2014/main" id="{38308360-71EB-4E32-8AE8-E52BD163B95D}"/>
              </a:ext>
            </a:extLst>
          </p:cNvPr>
          <p:cNvGrpSpPr/>
          <p:nvPr/>
        </p:nvGrpSpPr>
        <p:grpSpPr>
          <a:xfrm>
            <a:off x="1726058" y="1037241"/>
            <a:ext cx="2232379" cy="1786074"/>
            <a:chOff x="4989230" y="1279950"/>
            <a:chExt cx="2232379" cy="1786074"/>
          </a:xfrm>
        </p:grpSpPr>
        <p:sp>
          <p:nvSpPr>
            <p:cNvPr id="8" name="Title 3"/>
            <p:cNvSpPr txBox="1">
              <a:spLocks/>
            </p:cNvSpPr>
            <p:nvPr/>
          </p:nvSpPr>
          <p:spPr>
            <a:xfrm>
              <a:off x="4989230" y="2789025"/>
              <a:ext cx="2232379" cy="276999"/>
            </a:xfrm>
            <a:prstGeom prst="rect">
              <a:avLst/>
            </a:prstGeom>
          </p:spPr>
          <p:txBody>
            <a:bodyPr vert="horz" wrap="square" lIns="0" tIns="0" rIns="0" bIns="0" rtlCol="0" anchor="t">
              <a:spAutoFit/>
            </a:bodyPr>
            <a:lstStyle>
              <a:lvl1pPr algn="l" defTabSz="914029" rtl="0" eaLnBrk="1" latinLnBrk="0" hangingPunct="1">
                <a:lnSpc>
                  <a:spcPct val="90000"/>
                </a:lnSpc>
                <a:spcBef>
                  <a:spcPct val="0"/>
                </a:spcBef>
                <a:buNone/>
                <a:defRPr lang="en-US" sz="5465"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marL="0" marR="0" lvl="0" indent="0" algn="ctr" defTabSz="914029"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100" normalizeH="0" baseline="0" noProof="0" dirty="0">
                  <a:ln w="3175">
                    <a:noFill/>
                  </a:ln>
                  <a:solidFill>
                    <a:srgbClr val="0D0D0D"/>
                  </a:solidFill>
                  <a:effectLst/>
                  <a:uLnTx/>
                  <a:uFillTx/>
                  <a:latin typeface="Segoe UI Semibold"/>
                  <a:ea typeface="+mn-ea"/>
                  <a:cs typeface="Segoe UI" panose="020B0502040204020203" pitchFamily="34" charset="0"/>
                </a:rPr>
                <a:t>Stream Analytics</a:t>
              </a:r>
            </a:p>
          </p:txBody>
        </p:sp>
        <p:pic>
          <p:nvPicPr>
            <p:cNvPr id="13" name="Graphic 12">
              <a:extLst>
                <a:ext uri="{FF2B5EF4-FFF2-40B4-BE49-F238E27FC236}">
                  <a16:creationId xmlns:a16="http://schemas.microsoft.com/office/drawing/2014/main" id="{24BBE7C1-8C21-409F-8BDE-C1ACE7B38B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59121" y="1279950"/>
              <a:ext cx="1273758" cy="1273758"/>
            </a:xfrm>
            <a:prstGeom prst="rect">
              <a:avLst/>
            </a:prstGeom>
          </p:spPr>
        </p:pic>
      </p:grpSp>
      <p:grpSp>
        <p:nvGrpSpPr>
          <p:cNvPr id="25" name="Group 24">
            <a:extLst>
              <a:ext uri="{FF2B5EF4-FFF2-40B4-BE49-F238E27FC236}">
                <a16:creationId xmlns:a16="http://schemas.microsoft.com/office/drawing/2014/main" id="{6B4933EB-1BE1-44DF-BC8D-3A4F92C93F79}"/>
              </a:ext>
            </a:extLst>
          </p:cNvPr>
          <p:cNvGrpSpPr/>
          <p:nvPr/>
        </p:nvGrpSpPr>
        <p:grpSpPr>
          <a:xfrm>
            <a:off x="8233562" y="1028995"/>
            <a:ext cx="2232379" cy="2063073"/>
            <a:chOff x="4989230" y="1279950"/>
            <a:chExt cx="2232379" cy="2063073"/>
          </a:xfrm>
        </p:grpSpPr>
        <p:sp>
          <p:nvSpPr>
            <p:cNvPr id="26" name="Title 3">
              <a:extLst>
                <a:ext uri="{FF2B5EF4-FFF2-40B4-BE49-F238E27FC236}">
                  <a16:creationId xmlns:a16="http://schemas.microsoft.com/office/drawing/2014/main" id="{B4B4802C-839C-4915-BBFE-04872331F74B}"/>
                </a:ext>
              </a:extLst>
            </p:cNvPr>
            <p:cNvSpPr txBox="1">
              <a:spLocks/>
            </p:cNvSpPr>
            <p:nvPr/>
          </p:nvSpPr>
          <p:spPr>
            <a:xfrm>
              <a:off x="4989230" y="2789025"/>
              <a:ext cx="2232379" cy="553998"/>
            </a:xfrm>
            <a:prstGeom prst="rect">
              <a:avLst/>
            </a:prstGeom>
          </p:spPr>
          <p:txBody>
            <a:bodyPr vert="horz" wrap="square" lIns="0" tIns="0" rIns="0" bIns="0" rtlCol="0" anchor="t">
              <a:spAutoFit/>
            </a:bodyPr>
            <a:lstStyle>
              <a:lvl1pPr algn="l" defTabSz="914029" rtl="0" eaLnBrk="1" latinLnBrk="0" hangingPunct="1">
                <a:lnSpc>
                  <a:spcPct val="90000"/>
                </a:lnSpc>
                <a:spcBef>
                  <a:spcPct val="0"/>
                </a:spcBef>
                <a:buNone/>
                <a:defRPr lang="en-US" sz="5465"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marL="0" marR="0" lvl="0" indent="0" algn="ctr" defTabSz="914029"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100" normalizeH="0" baseline="0" noProof="0" dirty="0">
                  <a:ln w="3175">
                    <a:noFill/>
                  </a:ln>
                  <a:solidFill>
                    <a:srgbClr val="0D0D0D"/>
                  </a:solidFill>
                  <a:effectLst/>
                  <a:uLnTx/>
                  <a:uFillTx/>
                  <a:latin typeface="Segoe UI Semibold"/>
                  <a:ea typeface="+mn-ea"/>
                  <a:cs typeface="Segoe UI" panose="020B0502040204020203" pitchFamily="34" charset="0"/>
                </a:rPr>
                <a:t>Stream Analytics on IoT Edge</a:t>
              </a:r>
            </a:p>
          </p:txBody>
        </p:sp>
        <p:pic>
          <p:nvPicPr>
            <p:cNvPr id="28" name="Graphic 27">
              <a:extLst>
                <a:ext uri="{FF2B5EF4-FFF2-40B4-BE49-F238E27FC236}">
                  <a16:creationId xmlns:a16="http://schemas.microsoft.com/office/drawing/2014/main" id="{7D6786F2-1E09-415A-B8A9-4A11CF6897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59121" y="1279950"/>
              <a:ext cx="1273758" cy="1273758"/>
            </a:xfrm>
            <a:prstGeom prst="rect">
              <a:avLst/>
            </a:prstGeom>
          </p:spPr>
        </p:pic>
      </p:grpSp>
    </p:spTree>
    <p:extLst>
      <p:ext uri="{BB962C8B-B14F-4D97-AF65-F5344CB8AC3E}">
        <p14:creationId xmlns:p14="http://schemas.microsoft.com/office/powerpoint/2010/main" val="3902555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06FB1-ADCB-44A6-A586-4BE06B83C4E8}"/>
              </a:ext>
            </a:extLst>
          </p:cNvPr>
          <p:cNvSpPr>
            <a:spLocks noGrp="1"/>
          </p:cNvSpPr>
          <p:nvPr>
            <p:ph type="title" idx="4294967295"/>
          </p:nvPr>
        </p:nvSpPr>
        <p:spPr>
          <a:xfrm>
            <a:off x="0" y="623888"/>
            <a:ext cx="11342688" cy="396875"/>
          </a:xfrm>
        </p:spPr>
        <p:txBody>
          <a:bodyPr>
            <a:normAutofit fontScale="90000"/>
          </a:bodyPr>
          <a:lstStyle/>
          <a:p>
            <a:r>
              <a:rPr lang="en-GB" sz="2800" dirty="0">
                <a:latin typeface="Segoe UI Semibold (Headings)"/>
              </a:rPr>
              <a:t>Transform data by using Azure Stream Analytics</a:t>
            </a:r>
          </a:p>
        </p:txBody>
      </p:sp>
      <p:sp>
        <p:nvSpPr>
          <p:cNvPr id="17" name="L-Shape 16">
            <a:extLst>
              <a:ext uri="{FF2B5EF4-FFF2-40B4-BE49-F238E27FC236}">
                <a16:creationId xmlns:a16="http://schemas.microsoft.com/office/drawing/2014/main" id="{F07FE8B5-0A75-49E2-9427-656BD7019DF3}"/>
              </a:ext>
              <a:ext uri="{C183D7F6-B498-43B3-948B-1728B52AA6E4}">
                <adec:decorative xmlns:adec="http://schemas.microsoft.com/office/drawing/2017/decorative" val="1"/>
              </a:ext>
            </a:extLst>
          </p:cNvPr>
          <p:cNvSpPr/>
          <p:nvPr/>
        </p:nvSpPr>
        <p:spPr bwMode="auto">
          <a:xfrm rot="13500000">
            <a:off x="457517" y="2307289"/>
            <a:ext cx="155434" cy="155434"/>
          </a:xfrm>
          <a:prstGeom prst="corner">
            <a:avLst>
              <a:gd name="adj1" fmla="val 20732"/>
              <a:gd name="adj2" fmla="val 20732"/>
            </a:avLst>
          </a:prstGeom>
          <a:solidFill>
            <a:srgbClr val="0078D3"/>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3" name="TextBox 22">
            <a:extLst>
              <a:ext uri="{FF2B5EF4-FFF2-40B4-BE49-F238E27FC236}">
                <a16:creationId xmlns:a16="http://schemas.microsoft.com/office/drawing/2014/main" id="{4299355C-EB0E-46CB-B494-F0158B1FA533}"/>
              </a:ext>
            </a:extLst>
          </p:cNvPr>
          <p:cNvSpPr txBox="1"/>
          <p:nvPr/>
        </p:nvSpPr>
        <p:spPr>
          <a:xfrm>
            <a:off x="906043" y="2019246"/>
            <a:ext cx="3821405" cy="731520"/>
          </a:xfrm>
          <a:prstGeom prst="rect">
            <a:avLst/>
          </a:prstGeom>
          <a:noFill/>
        </p:spPr>
        <p:txBody>
          <a:bodyPr wrap="square" lIns="0" tIns="0" rIns="0" bIns="0" rtlCol="0" anchor="ctr">
            <a:noAutofit/>
          </a:bodyPr>
          <a:lstStyle/>
          <a:p>
            <a:pPr defTabSz="932742">
              <a:defRPr/>
            </a:pPr>
            <a:r>
              <a:rPr lang="en-GB" sz="2200" dirty="0">
                <a:solidFill>
                  <a:srgbClr val="000000"/>
                </a:solidFill>
                <a:latin typeface="Segoe UI"/>
              </a:rPr>
              <a:t>Declarative SQL like language</a:t>
            </a:r>
          </a:p>
        </p:txBody>
      </p:sp>
      <p:sp>
        <p:nvSpPr>
          <p:cNvPr id="19" name="L-Shape 18">
            <a:extLst>
              <a:ext uri="{FF2B5EF4-FFF2-40B4-BE49-F238E27FC236}">
                <a16:creationId xmlns:a16="http://schemas.microsoft.com/office/drawing/2014/main" id="{C52CFFE1-01EC-4796-AD44-D814F1C2EC1B}"/>
              </a:ext>
              <a:ext uri="{C183D7F6-B498-43B3-948B-1728B52AA6E4}">
                <adec:decorative xmlns:adec="http://schemas.microsoft.com/office/drawing/2017/decorative" val="1"/>
              </a:ext>
            </a:extLst>
          </p:cNvPr>
          <p:cNvSpPr/>
          <p:nvPr/>
        </p:nvSpPr>
        <p:spPr bwMode="auto">
          <a:xfrm rot="13500000">
            <a:off x="457519" y="3124491"/>
            <a:ext cx="155434" cy="155434"/>
          </a:xfrm>
          <a:prstGeom prst="corner">
            <a:avLst>
              <a:gd name="adj1" fmla="val 20732"/>
              <a:gd name="adj2" fmla="val 20732"/>
            </a:avLst>
          </a:prstGeom>
          <a:solidFill>
            <a:srgbClr val="0078D3"/>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5" name="TextBox 24">
            <a:extLst>
              <a:ext uri="{FF2B5EF4-FFF2-40B4-BE49-F238E27FC236}">
                <a16:creationId xmlns:a16="http://schemas.microsoft.com/office/drawing/2014/main" id="{DF98F581-2CC7-4DDC-A16F-82766DCD7D49}"/>
              </a:ext>
            </a:extLst>
          </p:cNvPr>
          <p:cNvSpPr txBox="1"/>
          <p:nvPr/>
        </p:nvSpPr>
        <p:spPr>
          <a:xfrm>
            <a:off x="906043" y="2836448"/>
            <a:ext cx="3821405" cy="731520"/>
          </a:xfrm>
          <a:prstGeom prst="rect">
            <a:avLst/>
          </a:prstGeom>
          <a:noFill/>
        </p:spPr>
        <p:txBody>
          <a:bodyPr wrap="square" lIns="0" tIns="0" rIns="0" bIns="0" rtlCol="0" anchor="ctr">
            <a:noAutofit/>
          </a:bodyPr>
          <a:lstStyle/>
          <a:p>
            <a:pPr defTabSz="932742">
              <a:defRPr/>
            </a:pPr>
            <a:r>
              <a:rPr lang="en-GB" sz="2200" dirty="0">
                <a:solidFill>
                  <a:srgbClr val="000000"/>
                </a:solidFill>
                <a:latin typeface="Segoe UI"/>
              </a:rPr>
              <a:t>Contains testing capabilities</a:t>
            </a:r>
          </a:p>
        </p:txBody>
      </p:sp>
      <p:sp>
        <p:nvSpPr>
          <p:cNvPr id="21" name="L-Shape 20">
            <a:extLst>
              <a:ext uri="{FF2B5EF4-FFF2-40B4-BE49-F238E27FC236}">
                <a16:creationId xmlns:a16="http://schemas.microsoft.com/office/drawing/2014/main" id="{A70925A2-2EF5-41A0-A8B2-CC188DF4D2DC}"/>
              </a:ext>
              <a:ext uri="{C183D7F6-B498-43B3-948B-1728B52AA6E4}">
                <adec:decorative xmlns:adec="http://schemas.microsoft.com/office/drawing/2017/decorative" val="1"/>
              </a:ext>
            </a:extLst>
          </p:cNvPr>
          <p:cNvSpPr/>
          <p:nvPr/>
        </p:nvSpPr>
        <p:spPr bwMode="auto">
          <a:xfrm rot="13500000">
            <a:off x="450835" y="3961828"/>
            <a:ext cx="155434" cy="155434"/>
          </a:xfrm>
          <a:prstGeom prst="corner">
            <a:avLst>
              <a:gd name="adj1" fmla="val 20732"/>
              <a:gd name="adj2" fmla="val 20732"/>
            </a:avLst>
          </a:prstGeom>
          <a:solidFill>
            <a:srgbClr val="0078D3"/>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7" name="TextBox 26">
            <a:extLst>
              <a:ext uri="{FF2B5EF4-FFF2-40B4-BE49-F238E27FC236}">
                <a16:creationId xmlns:a16="http://schemas.microsoft.com/office/drawing/2014/main" id="{E2839418-6E02-4AC1-819F-B9D9354D667E}"/>
              </a:ext>
            </a:extLst>
          </p:cNvPr>
          <p:cNvSpPr txBox="1"/>
          <p:nvPr/>
        </p:nvSpPr>
        <p:spPr>
          <a:xfrm>
            <a:off x="906043" y="3847701"/>
            <a:ext cx="3535090" cy="731520"/>
          </a:xfrm>
          <a:prstGeom prst="rect">
            <a:avLst/>
          </a:prstGeom>
          <a:noFill/>
        </p:spPr>
        <p:txBody>
          <a:bodyPr wrap="square" lIns="0" tIns="0" rIns="0" bIns="0" rtlCol="0" anchor="ctr">
            <a:noAutofit/>
          </a:bodyPr>
          <a:lstStyle/>
          <a:p>
            <a:pPr defTabSz="932742">
              <a:defRPr/>
            </a:pPr>
            <a:r>
              <a:rPr lang="en-GB" sz="2200" dirty="0">
                <a:solidFill>
                  <a:srgbClr val="000000"/>
                </a:solidFill>
                <a:latin typeface="Segoe UI"/>
              </a:rPr>
              <a:t>Performs aggregations over windows of time</a:t>
            </a:r>
          </a:p>
        </p:txBody>
      </p:sp>
      <p:pic>
        <p:nvPicPr>
          <p:cNvPr id="1026" name="Picture 2" descr="Screenshot showing how to write a query">
            <a:extLst>
              <a:ext uri="{FF2B5EF4-FFF2-40B4-BE49-F238E27FC236}">
                <a16:creationId xmlns:a16="http://schemas.microsoft.com/office/drawing/2014/main" id="{16353834-A986-405F-9C40-4EEE61ED7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1181" y="1762638"/>
            <a:ext cx="7172895" cy="3939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9686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idx="4294967295"/>
          </p:nvPr>
        </p:nvSpPr>
        <p:spPr>
          <a:xfrm>
            <a:off x="0" y="620713"/>
            <a:ext cx="11334750" cy="403225"/>
          </a:xfrm>
        </p:spPr>
        <p:txBody>
          <a:bodyPr>
            <a:normAutofit fontScale="90000"/>
          </a:bodyPr>
          <a:lstStyle/>
          <a:p>
            <a:r>
              <a:rPr lang="en-US" dirty="0"/>
              <a:t>Using Windowing functions with Azure Stream Analytics</a:t>
            </a:r>
          </a:p>
        </p:txBody>
      </p:sp>
      <p:sp>
        <p:nvSpPr>
          <p:cNvPr id="97" name="Text Placeholder 4"/>
          <p:cNvSpPr txBox="1">
            <a:spLocks/>
          </p:cNvSpPr>
          <p:nvPr/>
        </p:nvSpPr>
        <p:spPr>
          <a:xfrm>
            <a:off x="456795" y="1209165"/>
            <a:ext cx="11353395" cy="738664"/>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Arial" pitchFamily="34" charset="0"/>
              <a:buNone/>
              <a:tabLst/>
              <a:defRPr/>
            </a:pPr>
            <a:r>
              <a:rPr lang="en-GB" sz="2400" dirty="0">
                <a:solidFill>
                  <a:srgbClr val="000000"/>
                </a:solidFill>
                <a:latin typeface="Segoe UI"/>
              </a:rPr>
              <a:t>P</a:t>
            </a:r>
            <a:r>
              <a:rPr kumimoji="0" lang="en-GB" sz="2400" b="0" i="0" u="none" strike="noStrike" kern="1200" cap="none" spc="0" normalizeH="0" baseline="0" noProof="0" dirty="0">
                <a:ln>
                  <a:noFill/>
                </a:ln>
                <a:solidFill>
                  <a:srgbClr val="000000"/>
                </a:solidFill>
                <a:effectLst/>
                <a:uLnTx/>
                <a:uFillTx/>
                <a:latin typeface="Segoe UI"/>
                <a:ea typeface="+mn-ea"/>
                <a:cs typeface="+mn-cs"/>
              </a:rPr>
              <a:t>erforming operations on the data contained in temporal windows is a common pattern. Stream Analytics has native support for windowing function including</a:t>
            </a:r>
            <a:endParaRPr kumimoji="0" lang="en-US" sz="2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5" name="Rectangle 24"/>
          <p:cNvSpPr/>
          <p:nvPr/>
        </p:nvSpPr>
        <p:spPr bwMode="auto">
          <a:xfrm>
            <a:off x="428061" y="2173569"/>
            <a:ext cx="2743200" cy="623114"/>
          </a:xfrm>
          <a:prstGeom prst="rect">
            <a:avLst/>
          </a:prstGeom>
          <a:solidFill>
            <a:srgbClr val="243A5E"/>
          </a:solidFill>
          <a:ln>
            <a:noFill/>
          </a:ln>
        </p:spPr>
        <p:txBody>
          <a:bodyPr vert="horz" wrap="square" lIns="91427" tIns="45713" rIns="91427" bIns="45713" rtlCol="0" anchor="ctr">
            <a:noAutofit/>
          </a:bodyPr>
          <a:lstStyle/>
          <a:p>
            <a:pPr marL="53783" marR="0" lvl="0" indent="0" algn="l" defTabSz="932563"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prstClr val="white"/>
                </a:solidFill>
                <a:effectLst/>
                <a:uLnTx/>
                <a:uFillTx/>
                <a:latin typeface="Segoe UI Semibold"/>
                <a:ea typeface="+mn-ea"/>
                <a:cs typeface="Segoe UI Semibold" panose="020B0702040204020203" pitchFamily="34" charset="0"/>
              </a:rPr>
              <a:t>Tumbling</a:t>
            </a:r>
          </a:p>
        </p:txBody>
      </p:sp>
      <p:sp>
        <p:nvSpPr>
          <p:cNvPr id="31" name="Rectangle 30"/>
          <p:cNvSpPr/>
          <p:nvPr/>
        </p:nvSpPr>
        <p:spPr bwMode="auto">
          <a:xfrm>
            <a:off x="428061" y="2796683"/>
            <a:ext cx="2743200" cy="3644577"/>
          </a:xfrm>
          <a:prstGeom prst="rect">
            <a:avLst/>
          </a:prstGeom>
          <a:solidFill>
            <a:schemeClr val="bg1">
              <a:lumMod val="95000"/>
            </a:schemeClr>
          </a:solidFill>
          <a:ln>
            <a:noFill/>
          </a:ln>
        </p:spPr>
        <p:txBody>
          <a:bodyPr vert="horz" wrap="square" lIns="182854" tIns="89642" rIns="182854" bIns="89642" rtlCol="0" anchor="t">
            <a:no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Tumbling window functions are used to segment a data stream into distinct time segments and perform a function against them. </a:t>
            </a:r>
          </a:p>
          <a:p>
            <a:pPr marL="0" marR="0" lvl="0" indent="0" algn="l" defTabSz="914367" rtl="0" eaLnBrk="1" fontAlgn="auto" latinLnBrk="0" hangingPunct="1">
              <a:lnSpc>
                <a:spcPct val="100000"/>
              </a:lnSpc>
              <a:spcBef>
                <a:spcPts val="0"/>
              </a:spcBef>
              <a:spcAft>
                <a:spcPts val="1200"/>
              </a:spcAft>
              <a:buClrTx/>
              <a:buSzTx/>
              <a:buFontTx/>
              <a:buNone/>
              <a:tabLst/>
              <a:defRPr/>
            </a:pPr>
            <a:r>
              <a:rPr lang="en-GB" dirty="0">
                <a:solidFill>
                  <a:srgbClr val="000000"/>
                </a:solidFill>
                <a:latin typeface="Segoe UI"/>
              </a:rPr>
              <a:t>For example, tell me the count of tweets per time zone every 10 seconds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6" name="Rectangle 25"/>
          <p:cNvSpPr/>
          <p:nvPr/>
        </p:nvSpPr>
        <p:spPr bwMode="auto">
          <a:xfrm>
            <a:off x="3294452" y="2173569"/>
            <a:ext cx="2743200" cy="623114"/>
          </a:xfrm>
          <a:prstGeom prst="rect">
            <a:avLst/>
          </a:prstGeom>
          <a:solidFill>
            <a:srgbClr val="243A5E"/>
          </a:solidFill>
          <a:ln>
            <a:noFill/>
          </a:ln>
        </p:spPr>
        <p:txBody>
          <a:bodyPr vert="horz" wrap="square" lIns="91427" tIns="45713" rIns="91427" bIns="45713" rtlCol="0" anchor="ctr">
            <a:noAutofit/>
          </a:bodyPr>
          <a:lstStyle/>
          <a:p>
            <a:pPr marL="53783" marR="0" lvl="0" indent="0" algn="l" defTabSz="932563"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prstClr val="white"/>
                </a:solidFill>
                <a:effectLst/>
                <a:uLnTx/>
                <a:uFillTx/>
                <a:latin typeface="Segoe UI Semibold"/>
                <a:ea typeface="+mn-ea"/>
                <a:cs typeface="Segoe UI Semibold" panose="020B0702040204020203" pitchFamily="34" charset="0"/>
              </a:rPr>
              <a:t>Hopping</a:t>
            </a:r>
          </a:p>
        </p:txBody>
      </p:sp>
      <p:sp>
        <p:nvSpPr>
          <p:cNvPr id="32" name="Rectangle 31"/>
          <p:cNvSpPr/>
          <p:nvPr/>
        </p:nvSpPr>
        <p:spPr bwMode="auto">
          <a:xfrm>
            <a:off x="3294452" y="2796683"/>
            <a:ext cx="2743200" cy="3644577"/>
          </a:xfrm>
          <a:prstGeom prst="rect">
            <a:avLst/>
          </a:prstGeom>
          <a:solidFill>
            <a:schemeClr val="bg1">
              <a:lumMod val="95000"/>
            </a:schemeClr>
          </a:solidFill>
          <a:ln>
            <a:noFill/>
          </a:ln>
        </p:spPr>
        <p:txBody>
          <a:bodyPr vert="horz" wrap="square" lIns="182854" tIns="89642" rIns="182854" bIns="89642" rtlCol="0" anchor="t">
            <a:no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Hopping window functions hop forward in time by a fixed period. </a:t>
            </a:r>
          </a:p>
          <a:p>
            <a:pPr marL="0" marR="0" lvl="0" indent="0" algn="l" defTabSz="914367" rtl="0" eaLnBrk="1" fontAlgn="auto" latinLnBrk="0" hangingPunct="1">
              <a:lnSpc>
                <a:spcPct val="100000"/>
              </a:lnSpc>
              <a:spcBef>
                <a:spcPts val="0"/>
              </a:spcBef>
              <a:spcAft>
                <a:spcPts val="1200"/>
              </a:spcAft>
              <a:buClrTx/>
              <a:buSzTx/>
              <a:buFontTx/>
              <a:buNone/>
              <a:tabLst/>
              <a:defRPr/>
            </a:pPr>
            <a:r>
              <a:rPr lang="en-US" dirty="0">
                <a:solidFill>
                  <a:srgbClr val="000000"/>
                </a:solidFill>
                <a:latin typeface="Segoe UI"/>
              </a:rPr>
              <a:t>For example, every 5 seconds, give me the count of tweets for the last 10 seconds</a:t>
            </a:r>
            <a:endParaRPr lang="en-GB" dirty="0">
              <a:solidFill>
                <a:srgbClr val="000000"/>
              </a:solidFill>
              <a:latin typeface="Segoe UI"/>
            </a:endParaRPr>
          </a:p>
        </p:txBody>
      </p:sp>
      <p:sp>
        <p:nvSpPr>
          <p:cNvPr id="27" name="Rectangle 26"/>
          <p:cNvSpPr/>
          <p:nvPr/>
        </p:nvSpPr>
        <p:spPr bwMode="auto">
          <a:xfrm>
            <a:off x="6160843" y="2173569"/>
            <a:ext cx="2743200" cy="623114"/>
          </a:xfrm>
          <a:prstGeom prst="rect">
            <a:avLst/>
          </a:prstGeom>
          <a:solidFill>
            <a:srgbClr val="243A5E"/>
          </a:solidFill>
          <a:ln>
            <a:noFill/>
          </a:ln>
        </p:spPr>
        <p:txBody>
          <a:bodyPr vert="horz" wrap="square" lIns="91427" tIns="45713" rIns="91427" bIns="45713" rtlCol="0" anchor="ctr">
            <a:noAutofit/>
          </a:bodyPr>
          <a:lstStyle/>
          <a:p>
            <a:pPr marL="53783" marR="0" lvl="0" indent="0" algn="l" defTabSz="932563"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prstClr val="white"/>
                </a:solidFill>
                <a:effectLst/>
                <a:uLnTx/>
                <a:uFillTx/>
                <a:latin typeface="Segoe UI Semibold"/>
                <a:ea typeface="+mn-ea"/>
                <a:cs typeface="Segoe UI Semibold" panose="020B0702040204020203" pitchFamily="34" charset="0"/>
              </a:rPr>
              <a:t>Sliding</a:t>
            </a:r>
          </a:p>
        </p:txBody>
      </p:sp>
      <p:sp>
        <p:nvSpPr>
          <p:cNvPr id="33" name="Rectangle 32"/>
          <p:cNvSpPr/>
          <p:nvPr/>
        </p:nvSpPr>
        <p:spPr bwMode="auto">
          <a:xfrm>
            <a:off x="6160843" y="2796683"/>
            <a:ext cx="2743200" cy="3644577"/>
          </a:xfrm>
          <a:prstGeom prst="rect">
            <a:avLst/>
          </a:prstGeom>
          <a:solidFill>
            <a:schemeClr val="bg1">
              <a:lumMod val="95000"/>
            </a:schemeClr>
          </a:solidFill>
          <a:ln>
            <a:noFill/>
          </a:ln>
        </p:spPr>
        <p:txBody>
          <a:bodyPr vert="horz" wrap="square" lIns="182854" tIns="89642" rIns="182854" bIns="89642" rtlCol="0" anchor="t">
            <a:no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Sliding windows, output events only for points in time when the content of the window actually changes. </a:t>
            </a:r>
          </a:p>
          <a:p>
            <a:pPr marL="0" marR="0" lvl="0" indent="0" algn="l" defTabSz="914367" rtl="0" eaLnBrk="1" fontAlgn="auto" latinLnBrk="0" hangingPunct="1">
              <a:lnSpc>
                <a:spcPct val="100000"/>
              </a:lnSpc>
              <a:spcBef>
                <a:spcPts val="0"/>
              </a:spcBef>
              <a:spcAft>
                <a:spcPts val="1200"/>
              </a:spcAft>
              <a:buClrTx/>
              <a:buSzTx/>
              <a:buFontTx/>
              <a:buNone/>
              <a:tabLst/>
              <a:defRPr/>
            </a:pPr>
            <a:r>
              <a:rPr lang="en-US" dirty="0">
                <a:solidFill>
                  <a:srgbClr val="000000"/>
                </a:solidFill>
                <a:latin typeface="Segoe UI"/>
              </a:rPr>
              <a:t>For example, give a count of all tweets which are tweeted more than 10 times on a given topic</a:t>
            </a:r>
            <a:endParaRPr lang="en-GB" dirty="0">
              <a:solidFill>
                <a:srgbClr val="000000"/>
              </a:solidFill>
              <a:latin typeface="Segoe UI"/>
            </a:endParaRPr>
          </a:p>
        </p:txBody>
      </p:sp>
      <p:sp>
        <p:nvSpPr>
          <p:cNvPr id="28" name="Rectangle 27"/>
          <p:cNvSpPr/>
          <p:nvPr/>
        </p:nvSpPr>
        <p:spPr bwMode="auto">
          <a:xfrm>
            <a:off x="9027234" y="2173569"/>
            <a:ext cx="2743200" cy="623114"/>
          </a:xfrm>
          <a:prstGeom prst="rect">
            <a:avLst/>
          </a:prstGeom>
          <a:solidFill>
            <a:srgbClr val="243A5E"/>
          </a:solidFill>
          <a:ln>
            <a:noFill/>
          </a:ln>
        </p:spPr>
        <p:txBody>
          <a:bodyPr vert="horz" wrap="square" lIns="91427" tIns="45713" rIns="91427" bIns="45713" rtlCol="0" anchor="ctr">
            <a:noAutofit/>
          </a:bodyPr>
          <a:lstStyle/>
          <a:p>
            <a:pPr marL="53783" marR="0" lvl="0" indent="0" algn="l" defTabSz="932563"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prstClr val="white"/>
                </a:solidFill>
                <a:effectLst/>
                <a:uLnTx/>
                <a:uFillTx/>
                <a:latin typeface="Segoe UI Semibold"/>
                <a:ea typeface="+mn-ea"/>
                <a:cs typeface="Segoe UI Semibold" panose="020B0702040204020203" pitchFamily="34" charset="0"/>
              </a:rPr>
              <a:t>Session</a:t>
            </a:r>
          </a:p>
        </p:txBody>
      </p:sp>
      <p:sp>
        <p:nvSpPr>
          <p:cNvPr id="34" name="Rectangle 33"/>
          <p:cNvSpPr/>
          <p:nvPr/>
        </p:nvSpPr>
        <p:spPr bwMode="auto">
          <a:xfrm>
            <a:off x="9027234" y="2796683"/>
            <a:ext cx="2743200" cy="3644577"/>
          </a:xfrm>
          <a:prstGeom prst="rect">
            <a:avLst/>
          </a:prstGeom>
          <a:solidFill>
            <a:schemeClr val="bg1">
              <a:lumMod val="95000"/>
            </a:schemeClr>
          </a:solidFill>
          <a:ln>
            <a:noFill/>
          </a:ln>
        </p:spPr>
        <p:txBody>
          <a:bodyPr vert="horz" wrap="square" lIns="182854" tIns="89642" rIns="182854" bIns="89642" rtlCol="0" anchor="t">
            <a:no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lang="en-GB" b="0" i="0" dirty="0">
                <a:solidFill>
                  <a:srgbClr val="171717"/>
                </a:solidFill>
                <a:effectLst/>
                <a:latin typeface="Segoe UI" panose="020B0502040204020203" pitchFamily="34" charset="0"/>
              </a:rPr>
              <a:t>Session window functions group events that arrive at similar times, filtering out periods of time where there is no data.</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u="none" strike="noStrike" kern="1200" cap="none" spc="0" normalizeH="0" baseline="0" noProof="0" dirty="0">
                <a:ln>
                  <a:noFill/>
                </a:ln>
                <a:solidFill>
                  <a:srgbClr val="171717"/>
                </a:solidFill>
                <a:uLnTx/>
                <a:uFillTx/>
                <a:latin typeface="Segoe UI" panose="020B0502040204020203" pitchFamily="34" charset="0"/>
                <a:ea typeface="+mn-ea"/>
                <a:cs typeface="+mn-cs"/>
              </a:rPr>
              <a:t>For example</a:t>
            </a:r>
            <a:r>
              <a:rPr lang="en-GB" dirty="0">
                <a:solidFill>
                  <a:srgbClr val="171717"/>
                </a:solidFill>
                <a:latin typeface="Segoe UI" panose="020B0502040204020203" pitchFamily="34" charset="0"/>
              </a:rPr>
              <a:t>, give the count of tweets that occur within 5 minutes of each other</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410135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idx="4294967295"/>
          </p:nvPr>
        </p:nvSpPr>
        <p:spPr>
          <a:xfrm>
            <a:off x="0" y="620713"/>
            <a:ext cx="11334750" cy="403225"/>
          </a:xfrm>
        </p:spPr>
        <p:txBody>
          <a:bodyPr>
            <a:normAutofit fontScale="90000"/>
          </a:bodyPr>
          <a:lstStyle/>
          <a:p>
            <a:r>
              <a:rPr lang="en-US" dirty="0"/>
              <a:t>Windowing functions examples with Azure Stream Analytics</a:t>
            </a:r>
          </a:p>
        </p:txBody>
      </p:sp>
      <p:sp>
        <p:nvSpPr>
          <p:cNvPr id="25" name="Rectangle 24"/>
          <p:cNvSpPr/>
          <p:nvPr/>
        </p:nvSpPr>
        <p:spPr bwMode="auto">
          <a:xfrm>
            <a:off x="427039" y="1194431"/>
            <a:ext cx="2743200" cy="812653"/>
          </a:xfrm>
          <a:prstGeom prst="rect">
            <a:avLst/>
          </a:prstGeom>
          <a:solidFill>
            <a:srgbClr val="243A5E"/>
          </a:solidFill>
          <a:ln>
            <a:noFill/>
          </a:ln>
        </p:spPr>
        <p:txBody>
          <a:bodyPr vert="horz" wrap="square" lIns="91427" tIns="45713" rIns="91427" bIns="45713" rtlCol="0" anchor="ctr">
            <a:noAutofit/>
          </a:bodyPr>
          <a:lstStyle/>
          <a:p>
            <a:pPr marL="53783" marR="0" lvl="0" indent="0" algn="l" defTabSz="932563"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prstClr val="white"/>
                </a:solidFill>
                <a:effectLst/>
                <a:uLnTx/>
                <a:uFillTx/>
                <a:latin typeface="Segoe UI Semibold"/>
                <a:ea typeface="+mn-ea"/>
                <a:cs typeface="Segoe UI Semibold" panose="020B0702040204020203" pitchFamily="34" charset="0"/>
              </a:rPr>
              <a:t>Tumbling</a:t>
            </a:r>
          </a:p>
        </p:txBody>
      </p:sp>
      <p:sp>
        <p:nvSpPr>
          <p:cNvPr id="31" name="Rectangle 30"/>
          <p:cNvSpPr/>
          <p:nvPr/>
        </p:nvSpPr>
        <p:spPr bwMode="auto">
          <a:xfrm>
            <a:off x="427039" y="1817546"/>
            <a:ext cx="2743200" cy="4753187"/>
          </a:xfrm>
          <a:prstGeom prst="rect">
            <a:avLst/>
          </a:prstGeom>
          <a:solidFill>
            <a:schemeClr val="bg1">
              <a:lumMod val="95000"/>
            </a:schemeClr>
          </a:solidFill>
          <a:ln>
            <a:noFill/>
          </a:ln>
        </p:spPr>
        <p:txBody>
          <a:bodyPr vert="horz" wrap="square" lIns="182854" tIns="89642" rIns="182854" bIns="89642" rtlCol="0" anchor="t">
            <a:no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SELECT</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  Timezone,</a:t>
            </a:r>
          </a:p>
          <a:p>
            <a:pPr marL="0" marR="0" lvl="0" indent="0" algn="l" defTabSz="914367" rtl="0" eaLnBrk="1" fontAlgn="auto" latinLnBrk="0" hangingPunct="1">
              <a:lnSpc>
                <a:spcPct val="100000"/>
              </a:lnSpc>
              <a:spcBef>
                <a:spcPts val="0"/>
              </a:spcBef>
              <a:spcAft>
                <a:spcPts val="1200"/>
              </a:spcAft>
              <a:buClrTx/>
              <a:buSzTx/>
              <a:buFontTx/>
              <a:buNone/>
              <a:tabLst/>
              <a:defRPr/>
            </a:pPr>
            <a:r>
              <a:rPr lang="en-GB" dirty="0">
                <a:solidFill>
                  <a:srgbClr val="000000"/>
                </a:solidFill>
                <a:latin typeface="Segoe UI"/>
              </a:rPr>
              <a:t>  Count(*) as Count</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FROM</a:t>
            </a:r>
          </a:p>
          <a:p>
            <a:pPr marL="0" marR="0" lvl="0" indent="0" algn="l" defTabSz="914367" rtl="0" eaLnBrk="1" fontAlgn="auto" latinLnBrk="0" hangingPunct="1">
              <a:lnSpc>
                <a:spcPct val="100000"/>
              </a:lnSpc>
              <a:spcBef>
                <a:spcPts val="0"/>
              </a:spcBef>
              <a:spcAft>
                <a:spcPts val="1200"/>
              </a:spcAft>
              <a:buClrTx/>
              <a:buSzTx/>
              <a:buFontTx/>
              <a:buNone/>
              <a:tabLst/>
              <a:defRPr/>
            </a:pPr>
            <a:r>
              <a:rPr lang="en-GB" dirty="0">
                <a:solidFill>
                  <a:srgbClr val="000000"/>
                </a:solidFill>
                <a:latin typeface="Segoe UI"/>
              </a:rPr>
              <a:t>  TwitterStream</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TIMESTA</a:t>
            </a:r>
            <a:r>
              <a:rPr lang="en-GB" dirty="0">
                <a:solidFill>
                  <a:srgbClr val="000000"/>
                </a:solidFill>
                <a:latin typeface="Segoe UI"/>
              </a:rPr>
              <a:t>MP BY</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  Created</a:t>
            </a:r>
            <a:r>
              <a:rPr lang="en-GB" dirty="0">
                <a:solidFill>
                  <a:srgbClr val="000000"/>
                </a:solidFill>
                <a:latin typeface="Segoe UI"/>
              </a:rPr>
              <a:t>At</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GROUP BY </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  Timezone</a:t>
            </a:r>
          </a:p>
          <a:p>
            <a:pPr marL="0" marR="0" lvl="0" indent="0" algn="l" defTabSz="914367" rtl="0" eaLnBrk="1" fontAlgn="auto" latinLnBrk="0" hangingPunct="1">
              <a:lnSpc>
                <a:spcPct val="100000"/>
              </a:lnSpc>
              <a:spcBef>
                <a:spcPts val="0"/>
              </a:spcBef>
              <a:spcAft>
                <a:spcPts val="1200"/>
              </a:spcAft>
              <a:buClrTx/>
              <a:buSzTx/>
              <a:buFontTx/>
              <a:buNone/>
              <a:tabLst/>
              <a:defRPr/>
            </a:pPr>
            <a:r>
              <a:rPr lang="en-GB" dirty="0">
                <a:solidFill>
                  <a:srgbClr val="000000"/>
                </a:solidFill>
                <a:latin typeface="Segoe UI"/>
              </a:rPr>
              <a:t>TUMBLINGWINDOW (second, 10)</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6" name="Rectangle 25"/>
          <p:cNvSpPr/>
          <p:nvPr/>
        </p:nvSpPr>
        <p:spPr bwMode="auto">
          <a:xfrm>
            <a:off x="3293430" y="1194431"/>
            <a:ext cx="2743200" cy="812653"/>
          </a:xfrm>
          <a:prstGeom prst="rect">
            <a:avLst/>
          </a:prstGeom>
          <a:solidFill>
            <a:srgbClr val="243A5E"/>
          </a:solidFill>
          <a:ln>
            <a:noFill/>
          </a:ln>
        </p:spPr>
        <p:txBody>
          <a:bodyPr vert="horz" wrap="square" lIns="91427" tIns="45713" rIns="91427" bIns="45713" rtlCol="0" anchor="ctr">
            <a:noAutofit/>
          </a:bodyPr>
          <a:lstStyle/>
          <a:p>
            <a:pPr marL="53783" marR="0" lvl="0" indent="0" algn="l" defTabSz="932563"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prstClr val="white"/>
                </a:solidFill>
                <a:effectLst/>
                <a:uLnTx/>
                <a:uFillTx/>
                <a:latin typeface="Segoe UI Semibold"/>
                <a:ea typeface="+mn-ea"/>
                <a:cs typeface="Segoe UI Semibold" panose="020B0702040204020203" pitchFamily="34" charset="0"/>
              </a:rPr>
              <a:t>Hopping</a:t>
            </a:r>
          </a:p>
        </p:txBody>
      </p:sp>
      <p:sp>
        <p:nvSpPr>
          <p:cNvPr id="32" name="Rectangle 31"/>
          <p:cNvSpPr/>
          <p:nvPr/>
        </p:nvSpPr>
        <p:spPr bwMode="auto">
          <a:xfrm>
            <a:off x="3293430" y="1817546"/>
            <a:ext cx="2743200" cy="4753187"/>
          </a:xfrm>
          <a:prstGeom prst="rect">
            <a:avLst/>
          </a:prstGeom>
          <a:solidFill>
            <a:schemeClr val="bg1">
              <a:lumMod val="95000"/>
            </a:schemeClr>
          </a:solidFill>
          <a:ln>
            <a:noFill/>
          </a:ln>
        </p:spPr>
        <p:txBody>
          <a:bodyPr vert="horz" wrap="square" lIns="182854" tIns="89642" rIns="182854" bIns="89642" rtlCol="0" anchor="t">
            <a:no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SELECT</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  Timezone,</a:t>
            </a:r>
          </a:p>
          <a:p>
            <a:pPr marL="0" marR="0" lvl="0" indent="0" algn="l" defTabSz="914367" rtl="0" eaLnBrk="1" fontAlgn="auto" latinLnBrk="0" hangingPunct="1">
              <a:lnSpc>
                <a:spcPct val="100000"/>
              </a:lnSpc>
              <a:spcBef>
                <a:spcPts val="0"/>
              </a:spcBef>
              <a:spcAft>
                <a:spcPts val="1200"/>
              </a:spcAft>
              <a:buClrTx/>
              <a:buSzTx/>
              <a:buFontTx/>
              <a:buNone/>
              <a:tabLst/>
              <a:defRPr/>
            </a:pPr>
            <a:r>
              <a:rPr lang="en-GB" dirty="0">
                <a:solidFill>
                  <a:srgbClr val="000000"/>
                </a:solidFill>
                <a:latin typeface="Segoe UI"/>
              </a:rPr>
              <a:t>  Count(*) as TotalTweet</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FROM</a:t>
            </a:r>
          </a:p>
          <a:p>
            <a:pPr marL="0" marR="0" lvl="0" indent="0" algn="l" defTabSz="914367" rtl="0" eaLnBrk="1" fontAlgn="auto" latinLnBrk="0" hangingPunct="1">
              <a:lnSpc>
                <a:spcPct val="100000"/>
              </a:lnSpc>
              <a:spcBef>
                <a:spcPts val="0"/>
              </a:spcBef>
              <a:spcAft>
                <a:spcPts val="1200"/>
              </a:spcAft>
              <a:buClrTx/>
              <a:buSzTx/>
              <a:buFontTx/>
              <a:buNone/>
              <a:tabLst/>
              <a:defRPr/>
            </a:pPr>
            <a:r>
              <a:rPr lang="en-GB" dirty="0">
                <a:solidFill>
                  <a:srgbClr val="000000"/>
                </a:solidFill>
                <a:latin typeface="Segoe UI"/>
              </a:rPr>
              <a:t>  TwitterStream</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TIMESTA</a:t>
            </a:r>
            <a:r>
              <a:rPr lang="en-GB" dirty="0">
                <a:solidFill>
                  <a:srgbClr val="000000"/>
                </a:solidFill>
                <a:latin typeface="Segoe UI"/>
              </a:rPr>
              <a:t>MP BY</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  Created</a:t>
            </a:r>
            <a:r>
              <a:rPr lang="en-GB" dirty="0">
                <a:solidFill>
                  <a:srgbClr val="000000"/>
                </a:solidFill>
                <a:latin typeface="Segoe UI"/>
              </a:rPr>
              <a:t>At</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GROUP BY </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  Topic</a:t>
            </a:r>
          </a:p>
          <a:p>
            <a:pPr marL="0" marR="0" lvl="0" indent="0" algn="l" defTabSz="914367" rtl="0" eaLnBrk="1" fontAlgn="auto" latinLnBrk="0" hangingPunct="1">
              <a:lnSpc>
                <a:spcPct val="100000"/>
              </a:lnSpc>
              <a:spcBef>
                <a:spcPts val="0"/>
              </a:spcBef>
              <a:spcAft>
                <a:spcPts val="1200"/>
              </a:spcAft>
              <a:buClrTx/>
              <a:buSzTx/>
              <a:buFontTx/>
              <a:buNone/>
              <a:tabLst/>
              <a:defRPr/>
            </a:pPr>
            <a:r>
              <a:rPr lang="en-GB" dirty="0">
                <a:solidFill>
                  <a:srgbClr val="000000"/>
                </a:solidFill>
                <a:latin typeface="Segoe UI"/>
              </a:rPr>
              <a:t>HOPPINGWINDOW (second, 10, 5)</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7" name="Rectangle 26"/>
          <p:cNvSpPr/>
          <p:nvPr/>
        </p:nvSpPr>
        <p:spPr bwMode="auto">
          <a:xfrm>
            <a:off x="6159821" y="1194431"/>
            <a:ext cx="2743200" cy="812653"/>
          </a:xfrm>
          <a:prstGeom prst="rect">
            <a:avLst/>
          </a:prstGeom>
          <a:solidFill>
            <a:srgbClr val="243A5E"/>
          </a:solidFill>
          <a:ln>
            <a:noFill/>
          </a:ln>
        </p:spPr>
        <p:txBody>
          <a:bodyPr vert="horz" wrap="square" lIns="91427" tIns="45713" rIns="91427" bIns="45713" rtlCol="0" anchor="ctr">
            <a:noAutofit/>
          </a:bodyPr>
          <a:lstStyle/>
          <a:p>
            <a:pPr marL="53783" marR="0" lvl="0" indent="0" algn="l" defTabSz="932563"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prstClr val="white"/>
                </a:solidFill>
                <a:effectLst/>
                <a:uLnTx/>
                <a:uFillTx/>
                <a:latin typeface="Segoe UI Semibold"/>
                <a:ea typeface="+mn-ea"/>
                <a:cs typeface="Segoe UI Semibold" panose="020B0702040204020203" pitchFamily="34" charset="0"/>
              </a:rPr>
              <a:t>Sliding</a:t>
            </a:r>
          </a:p>
        </p:txBody>
      </p:sp>
      <p:sp>
        <p:nvSpPr>
          <p:cNvPr id="33" name="Rectangle 32"/>
          <p:cNvSpPr/>
          <p:nvPr/>
        </p:nvSpPr>
        <p:spPr bwMode="auto">
          <a:xfrm>
            <a:off x="6159821" y="1817546"/>
            <a:ext cx="2743200" cy="4753187"/>
          </a:xfrm>
          <a:prstGeom prst="rect">
            <a:avLst/>
          </a:prstGeom>
          <a:solidFill>
            <a:schemeClr val="bg1">
              <a:lumMod val="95000"/>
            </a:schemeClr>
          </a:solidFill>
          <a:ln>
            <a:noFill/>
          </a:ln>
        </p:spPr>
        <p:txBody>
          <a:bodyPr vert="horz" wrap="square" lIns="182854" tIns="89642" rIns="182854" bIns="89642" rtlCol="0" anchor="t">
            <a:no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700" b="0" i="0" u="none" strike="noStrike" kern="1200" cap="none" spc="0" normalizeH="0" baseline="0" noProof="0" dirty="0">
                <a:ln>
                  <a:noFill/>
                </a:ln>
                <a:solidFill>
                  <a:srgbClr val="000000"/>
                </a:solidFill>
                <a:effectLst/>
                <a:uLnTx/>
                <a:uFillTx/>
                <a:latin typeface="Segoe UI"/>
                <a:ea typeface="+mn-ea"/>
                <a:cs typeface="+mn-cs"/>
              </a:rPr>
              <a:t>SELECT</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700" b="0" i="0" u="none" strike="noStrike" kern="1200" cap="none" spc="0" normalizeH="0" baseline="0" noProof="0" dirty="0">
                <a:ln>
                  <a:noFill/>
                </a:ln>
                <a:solidFill>
                  <a:srgbClr val="000000"/>
                </a:solidFill>
                <a:effectLst/>
                <a:uLnTx/>
                <a:uFillTx/>
                <a:latin typeface="Segoe UI"/>
                <a:ea typeface="+mn-ea"/>
                <a:cs typeface="+mn-cs"/>
              </a:rPr>
              <a:t>  Topic,</a:t>
            </a:r>
          </a:p>
          <a:p>
            <a:pPr marL="0" marR="0" lvl="0" indent="0" algn="l" defTabSz="914367" rtl="0" eaLnBrk="1" fontAlgn="auto" latinLnBrk="0" hangingPunct="1">
              <a:lnSpc>
                <a:spcPct val="100000"/>
              </a:lnSpc>
              <a:spcBef>
                <a:spcPts val="0"/>
              </a:spcBef>
              <a:spcAft>
                <a:spcPts val="1200"/>
              </a:spcAft>
              <a:buClrTx/>
              <a:buSzTx/>
              <a:buFontTx/>
              <a:buNone/>
              <a:tabLst/>
              <a:defRPr/>
            </a:pPr>
            <a:r>
              <a:rPr lang="en-GB" sz="1700" dirty="0">
                <a:solidFill>
                  <a:srgbClr val="000000"/>
                </a:solidFill>
                <a:latin typeface="Segoe UI"/>
              </a:rPr>
              <a:t>  Count(*)</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700" b="0" i="0" u="none" strike="noStrike" kern="1200" cap="none" spc="0" normalizeH="0" baseline="0" noProof="0" dirty="0">
                <a:ln>
                  <a:noFill/>
                </a:ln>
                <a:solidFill>
                  <a:srgbClr val="000000"/>
                </a:solidFill>
                <a:effectLst/>
                <a:uLnTx/>
                <a:uFillTx/>
                <a:latin typeface="Segoe UI"/>
                <a:ea typeface="+mn-ea"/>
                <a:cs typeface="+mn-cs"/>
              </a:rPr>
              <a:t>FROM</a:t>
            </a:r>
          </a:p>
          <a:p>
            <a:pPr marL="0" marR="0" lvl="0" indent="0" algn="l" defTabSz="914367" rtl="0" eaLnBrk="1" fontAlgn="auto" latinLnBrk="0" hangingPunct="1">
              <a:lnSpc>
                <a:spcPct val="100000"/>
              </a:lnSpc>
              <a:spcBef>
                <a:spcPts val="0"/>
              </a:spcBef>
              <a:spcAft>
                <a:spcPts val="1200"/>
              </a:spcAft>
              <a:buClrTx/>
              <a:buSzTx/>
              <a:buFontTx/>
              <a:buNone/>
              <a:tabLst/>
              <a:defRPr/>
            </a:pPr>
            <a:r>
              <a:rPr lang="en-GB" sz="1700" dirty="0">
                <a:solidFill>
                  <a:srgbClr val="000000"/>
                </a:solidFill>
                <a:latin typeface="Segoe UI"/>
              </a:rPr>
              <a:t>  TwitterStream</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700" b="0" i="0" u="none" strike="noStrike" kern="1200" cap="none" spc="0" normalizeH="0" baseline="0" noProof="0" dirty="0">
                <a:ln>
                  <a:noFill/>
                </a:ln>
                <a:solidFill>
                  <a:srgbClr val="000000"/>
                </a:solidFill>
                <a:effectLst/>
                <a:uLnTx/>
                <a:uFillTx/>
                <a:latin typeface="Segoe UI"/>
                <a:ea typeface="+mn-ea"/>
                <a:cs typeface="+mn-cs"/>
              </a:rPr>
              <a:t>TIMESTA</a:t>
            </a:r>
            <a:r>
              <a:rPr lang="en-GB" sz="1700" dirty="0">
                <a:solidFill>
                  <a:srgbClr val="000000"/>
                </a:solidFill>
                <a:latin typeface="Segoe UI"/>
              </a:rPr>
              <a:t>MP BY</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700" b="0" i="0" u="none" strike="noStrike" kern="1200" cap="none" spc="0" normalizeH="0" baseline="0" noProof="0" dirty="0">
                <a:ln>
                  <a:noFill/>
                </a:ln>
                <a:solidFill>
                  <a:srgbClr val="000000"/>
                </a:solidFill>
                <a:effectLst/>
                <a:uLnTx/>
                <a:uFillTx/>
                <a:latin typeface="Segoe UI"/>
                <a:ea typeface="+mn-ea"/>
                <a:cs typeface="+mn-cs"/>
              </a:rPr>
              <a:t>  Created</a:t>
            </a:r>
            <a:r>
              <a:rPr lang="en-GB" sz="1700" dirty="0">
                <a:solidFill>
                  <a:srgbClr val="000000"/>
                </a:solidFill>
                <a:latin typeface="Segoe UI"/>
              </a:rPr>
              <a:t>At</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700" b="0" i="0" u="none" strike="noStrike" kern="1200" cap="none" spc="0" normalizeH="0" baseline="0" noProof="0" dirty="0">
                <a:ln>
                  <a:noFill/>
                </a:ln>
                <a:solidFill>
                  <a:srgbClr val="000000"/>
                </a:solidFill>
                <a:effectLst/>
                <a:uLnTx/>
                <a:uFillTx/>
                <a:latin typeface="Segoe UI"/>
                <a:ea typeface="+mn-ea"/>
                <a:cs typeface="+mn-cs"/>
              </a:rPr>
              <a:t>GROUP BY </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700" b="0" i="0" u="none" strike="noStrike" kern="1200" cap="none" spc="0" normalizeH="0" baseline="0" noProof="0" dirty="0">
                <a:ln>
                  <a:noFill/>
                </a:ln>
                <a:solidFill>
                  <a:srgbClr val="000000"/>
                </a:solidFill>
                <a:effectLst/>
                <a:uLnTx/>
                <a:uFillTx/>
                <a:latin typeface="Segoe UI"/>
                <a:ea typeface="+mn-ea"/>
                <a:cs typeface="+mn-cs"/>
              </a:rPr>
              <a:t>  Topic</a:t>
            </a:r>
          </a:p>
          <a:p>
            <a:pPr marL="0" marR="0" lvl="0" indent="0" algn="l" defTabSz="914367" rtl="0" eaLnBrk="1" fontAlgn="auto" latinLnBrk="0" hangingPunct="1">
              <a:lnSpc>
                <a:spcPct val="100000"/>
              </a:lnSpc>
              <a:spcBef>
                <a:spcPts val="0"/>
              </a:spcBef>
              <a:spcAft>
                <a:spcPts val="1200"/>
              </a:spcAft>
              <a:buClrTx/>
              <a:buSzTx/>
              <a:buFontTx/>
              <a:buNone/>
              <a:tabLst/>
              <a:defRPr/>
            </a:pPr>
            <a:r>
              <a:rPr lang="en-GB" sz="1700" dirty="0">
                <a:solidFill>
                  <a:srgbClr val="000000"/>
                </a:solidFill>
                <a:latin typeface="Segoe UI"/>
              </a:rPr>
              <a:t>SLIDINGWINDOW (second, 10)</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700" b="0" i="0" u="none" strike="noStrike" kern="1200" cap="none" spc="0" normalizeH="0" baseline="0" noProof="0" dirty="0">
                <a:ln>
                  <a:noFill/>
                </a:ln>
                <a:solidFill>
                  <a:srgbClr val="000000"/>
                </a:solidFill>
                <a:effectLst/>
                <a:uLnTx/>
                <a:uFillTx/>
                <a:latin typeface="Segoe UI"/>
                <a:ea typeface="+mn-ea"/>
                <a:cs typeface="+mn-cs"/>
              </a:rPr>
              <a:t>HAVING COUNT(*) &gt; 10</a:t>
            </a:r>
            <a:endParaRPr kumimoji="0" lang="en-US" sz="17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8" name="Rectangle 27"/>
          <p:cNvSpPr/>
          <p:nvPr/>
        </p:nvSpPr>
        <p:spPr bwMode="auto">
          <a:xfrm>
            <a:off x="9026212" y="1194431"/>
            <a:ext cx="2743200" cy="812653"/>
          </a:xfrm>
          <a:prstGeom prst="rect">
            <a:avLst/>
          </a:prstGeom>
          <a:solidFill>
            <a:srgbClr val="243A5E"/>
          </a:solidFill>
          <a:ln>
            <a:noFill/>
          </a:ln>
        </p:spPr>
        <p:txBody>
          <a:bodyPr vert="horz" wrap="square" lIns="91427" tIns="45713" rIns="91427" bIns="45713" rtlCol="0" anchor="ctr">
            <a:noAutofit/>
          </a:bodyPr>
          <a:lstStyle/>
          <a:p>
            <a:pPr marL="53783" marR="0" lvl="0" indent="0" algn="l" defTabSz="932563"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prstClr val="white"/>
                </a:solidFill>
                <a:effectLst/>
                <a:uLnTx/>
                <a:uFillTx/>
                <a:latin typeface="Segoe UI Semibold"/>
                <a:ea typeface="+mn-ea"/>
                <a:cs typeface="Segoe UI Semibold" panose="020B0702040204020203" pitchFamily="34" charset="0"/>
              </a:rPr>
              <a:t>Session</a:t>
            </a:r>
          </a:p>
        </p:txBody>
      </p:sp>
      <p:sp>
        <p:nvSpPr>
          <p:cNvPr id="34" name="Rectangle 33"/>
          <p:cNvSpPr/>
          <p:nvPr/>
        </p:nvSpPr>
        <p:spPr bwMode="auto">
          <a:xfrm>
            <a:off x="9026212" y="1817546"/>
            <a:ext cx="2743200" cy="4753187"/>
          </a:xfrm>
          <a:prstGeom prst="rect">
            <a:avLst/>
          </a:prstGeom>
          <a:solidFill>
            <a:schemeClr val="bg1">
              <a:lumMod val="95000"/>
            </a:schemeClr>
          </a:solidFill>
          <a:ln>
            <a:noFill/>
          </a:ln>
        </p:spPr>
        <p:txBody>
          <a:bodyPr vert="horz" wrap="square" lIns="182854" tIns="89642" rIns="182854" bIns="89642" rtlCol="0" anchor="t">
            <a:no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SELECT</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  Timezone,</a:t>
            </a:r>
          </a:p>
          <a:p>
            <a:pPr marL="0" marR="0" lvl="0" indent="0" algn="l" defTabSz="914367" rtl="0" eaLnBrk="1" fontAlgn="auto" latinLnBrk="0" hangingPunct="1">
              <a:lnSpc>
                <a:spcPct val="100000"/>
              </a:lnSpc>
              <a:spcBef>
                <a:spcPts val="0"/>
              </a:spcBef>
              <a:spcAft>
                <a:spcPts val="1200"/>
              </a:spcAft>
              <a:buClrTx/>
              <a:buSzTx/>
              <a:buFontTx/>
              <a:buNone/>
              <a:tabLst/>
              <a:defRPr/>
            </a:pPr>
            <a:r>
              <a:rPr lang="en-GB" dirty="0">
                <a:solidFill>
                  <a:srgbClr val="000000"/>
                </a:solidFill>
                <a:latin typeface="Segoe UI"/>
              </a:rPr>
              <a:t>  Count(*)</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FROM</a:t>
            </a:r>
          </a:p>
          <a:p>
            <a:pPr marL="0" marR="0" lvl="0" indent="0" algn="l" defTabSz="914367" rtl="0" eaLnBrk="1" fontAlgn="auto" latinLnBrk="0" hangingPunct="1">
              <a:lnSpc>
                <a:spcPct val="100000"/>
              </a:lnSpc>
              <a:spcBef>
                <a:spcPts val="0"/>
              </a:spcBef>
              <a:spcAft>
                <a:spcPts val="1200"/>
              </a:spcAft>
              <a:buClrTx/>
              <a:buSzTx/>
              <a:buFontTx/>
              <a:buNone/>
              <a:tabLst/>
              <a:defRPr/>
            </a:pPr>
            <a:r>
              <a:rPr lang="en-GB" dirty="0">
                <a:solidFill>
                  <a:srgbClr val="000000"/>
                </a:solidFill>
                <a:latin typeface="Segoe UI"/>
              </a:rPr>
              <a:t>  TwitterStream</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TIMESTA</a:t>
            </a:r>
            <a:r>
              <a:rPr lang="en-GB" dirty="0">
                <a:solidFill>
                  <a:srgbClr val="000000"/>
                </a:solidFill>
                <a:latin typeface="Segoe UI"/>
              </a:rPr>
              <a:t>MP BY</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  Created</a:t>
            </a:r>
            <a:r>
              <a:rPr lang="en-GB" dirty="0">
                <a:solidFill>
                  <a:srgbClr val="000000"/>
                </a:solidFill>
                <a:latin typeface="Segoe UI"/>
              </a:rPr>
              <a:t>At</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GROUP BY </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  Topic</a:t>
            </a:r>
          </a:p>
          <a:p>
            <a:pPr marL="0" marR="0" lvl="0" indent="0" algn="l" defTabSz="914367" rtl="0" eaLnBrk="1" fontAlgn="auto" latinLnBrk="0" hangingPunct="1">
              <a:lnSpc>
                <a:spcPct val="100000"/>
              </a:lnSpc>
              <a:spcBef>
                <a:spcPts val="0"/>
              </a:spcBef>
              <a:spcAft>
                <a:spcPts val="1200"/>
              </a:spcAft>
              <a:buClrTx/>
              <a:buSzTx/>
              <a:buFontTx/>
              <a:buNone/>
              <a:tabLst/>
              <a:defRPr/>
            </a:pPr>
            <a:r>
              <a:rPr lang="en-GB" dirty="0">
                <a:solidFill>
                  <a:srgbClr val="000000"/>
                </a:solidFill>
                <a:latin typeface="Segoe UI"/>
              </a:rPr>
              <a:t>SESSIONWINDOW (minute 5, 10)</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655382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08E5F-A1EE-4E66-A0E0-0BE6ED7A4DF8}"/>
              </a:ext>
            </a:extLst>
          </p:cNvPr>
          <p:cNvSpPr>
            <a:spLocks noGrp="1"/>
          </p:cNvSpPr>
          <p:nvPr>
            <p:ph type="title"/>
          </p:nvPr>
        </p:nvSpPr>
        <p:spPr/>
        <p:txBody>
          <a:bodyPr/>
          <a:lstStyle/>
          <a:p>
            <a:r>
              <a:rPr lang="en-GB" dirty="0"/>
              <a:t>Agenda</a:t>
            </a:r>
          </a:p>
        </p:txBody>
      </p:sp>
      <p:sp>
        <p:nvSpPr>
          <p:cNvPr id="3" name="Footer Placeholder 2">
            <a:extLst>
              <a:ext uri="{FF2B5EF4-FFF2-40B4-BE49-F238E27FC236}">
                <a16:creationId xmlns:a16="http://schemas.microsoft.com/office/drawing/2014/main" id="{FA174EB8-777B-42ED-8BA9-49B9468AFF69}"/>
              </a:ext>
            </a:extLst>
          </p:cNvPr>
          <p:cNvSpPr>
            <a:spLocks noGrp="1"/>
          </p:cNvSpPr>
          <p:nvPr>
            <p:ph type="ftr" sz="quarter" idx="3"/>
          </p:nvPr>
        </p:nvSpPr>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A7CFA621-BC25-404F-8978-8B6B356401C9}"/>
              </a:ext>
            </a:extLst>
          </p:cNvPr>
          <p:cNvSpPr>
            <a:spLocks noGrp="1"/>
          </p:cNvSpPr>
          <p:nvPr>
            <p:ph type="sldNum" sz="quarter" idx="4"/>
          </p:nvPr>
        </p:nvSpPr>
        <p:spPr/>
        <p:txBody>
          <a:bodyPr/>
          <a:lstStyle/>
          <a:p>
            <a:fld id="{00F9DAA1-1DF7-43E0-8E29-0CE1148553C7}" type="slidenum">
              <a:rPr lang="en-US" smtClean="0"/>
              <a:pPr/>
              <a:t>2</a:t>
            </a:fld>
            <a:endParaRPr lang="en-US" dirty="0"/>
          </a:p>
        </p:txBody>
      </p:sp>
      <p:sp>
        <p:nvSpPr>
          <p:cNvPr id="5" name="Text Placeholder 4">
            <a:extLst>
              <a:ext uri="{FF2B5EF4-FFF2-40B4-BE49-F238E27FC236}">
                <a16:creationId xmlns:a16="http://schemas.microsoft.com/office/drawing/2014/main" id="{93A81A48-6E77-4B8D-9889-50FC5AB69B4A}"/>
              </a:ext>
            </a:extLst>
          </p:cNvPr>
          <p:cNvSpPr>
            <a:spLocks noGrp="1"/>
          </p:cNvSpPr>
          <p:nvPr>
            <p:ph type="body" sz="quarter" idx="10"/>
          </p:nvPr>
        </p:nvSpPr>
        <p:spPr/>
        <p:txBody>
          <a:bodyPr/>
          <a:lstStyle/>
          <a:p>
            <a:r>
              <a:rPr lang="en-GB" dirty="0"/>
              <a:t>Recap of streaming data concepts</a:t>
            </a:r>
          </a:p>
          <a:p>
            <a:r>
              <a:rPr lang="en-GB" dirty="0"/>
              <a:t>Data ingest options in Azure</a:t>
            </a:r>
          </a:p>
          <a:p>
            <a:r>
              <a:rPr lang="en-GB" dirty="0"/>
              <a:t>Stream processing using Stream Analytics</a:t>
            </a:r>
          </a:p>
          <a:p>
            <a:endParaRPr lang="en-GB" dirty="0"/>
          </a:p>
        </p:txBody>
      </p:sp>
    </p:spTree>
    <p:extLst>
      <p:ext uri="{BB962C8B-B14F-4D97-AF65-F5344CB8AC3E}">
        <p14:creationId xmlns:p14="http://schemas.microsoft.com/office/powerpoint/2010/main" val="26124431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3415452"/>
            <a:ext cx="9144000" cy="1096613"/>
          </a:xfrm>
        </p:spPr>
        <p:txBody>
          <a:bodyPr>
            <a:normAutofit fontScale="90000"/>
          </a:bodyPr>
          <a:lstStyle/>
          <a:p>
            <a:r>
              <a:rPr lang="en-US" dirty="0"/>
              <a:t>LAB 18: Ingest Realtime data with Azure Stream Analytics and Azure Synapse Analytics </a:t>
            </a:r>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4843830"/>
            <a:ext cx="9144000" cy="531554"/>
          </a:xfrm>
        </p:spPr>
        <p:txBody>
          <a:bodyPr/>
          <a:lstStyle/>
          <a:p>
            <a:r>
              <a:rPr lang="en-US" dirty="0"/>
              <a:t>60 minutes</a:t>
            </a:r>
          </a:p>
        </p:txBody>
      </p:sp>
    </p:spTree>
    <p:extLst>
      <p:ext uri="{BB962C8B-B14F-4D97-AF65-F5344CB8AC3E}">
        <p14:creationId xmlns:p14="http://schemas.microsoft.com/office/powerpoint/2010/main" val="86463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7F1A192-7B21-4F6E-BA73-9F45523C2F1C}"/>
              </a:ext>
            </a:extLst>
          </p:cNvPr>
          <p:cNvSpPr/>
          <p:nvPr/>
        </p:nvSpPr>
        <p:spPr>
          <a:xfrm>
            <a:off x="196880" y="415636"/>
            <a:ext cx="5770783" cy="54806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2B6874AB-14C3-44E9-80FD-CC5DB10A9D8F}"/>
              </a:ext>
            </a:extLst>
          </p:cNvPr>
          <p:cNvSpPr>
            <a:spLocks noGrp="1"/>
          </p:cNvSpPr>
          <p:nvPr>
            <p:ph type="ftr" sz="quarter" idx="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300" normalizeH="0" baseline="0" noProof="0">
                <a:ln>
                  <a:noFill/>
                </a:ln>
                <a:solidFill>
                  <a:srgbClr val="E7E6E6">
                    <a:lumMod val="90000"/>
                    <a:alpha val="70000"/>
                  </a:srgbClr>
                </a:solidFill>
                <a:effectLst/>
                <a:uLnTx/>
                <a:uFillTx/>
                <a:latin typeface="Montserrat"/>
                <a:ea typeface="+mn-ea"/>
                <a:cs typeface="+mn-cs"/>
              </a:rPr>
              <a:t>WWW.SOLLIANCE.NET</a:t>
            </a:r>
            <a:endParaRPr kumimoji="0" lang="en-US" sz="800" b="1" i="0" u="none" strike="noStrike" kern="1200" cap="none" spc="300" normalizeH="0" baseline="0" noProof="0" dirty="0">
              <a:ln>
                <a:noFill/>
              </a:ln>
              <a:solidFill>
                <a:srgbClr val="E7E6E6">
                  <a:lumMod val="90000"/>
                  <a:alpha val="70000"/>
                </a:srgbClr>
              </a:solidFill>
              <a:effectLst/>
              <a:uLnTx/>
              <a:uFillTx/>
              <a:latin typeface="Montserrat"/>
              <a:ea typeface="+mn-ea"/>
              <a:cs typeface="+mn-cs"/>
            </a:endParaRPr>
          </a:p>
        </p:txBody>
      </p:sp>
      <p:sp>
        <p:nvSpPr>
          <p:cNvPr id="3" name="Slide Number Placeholder 2">
            <a:extLst>
              <a:ext uri="{FF2B5EF4-FFF2-40B4-BE49-F238E27FC236}">
                <a16:creationId xmlns:a16="http://schemas.microsoft.com/office/drawing/2014/main" id="{D017DAEE-C656-4C65-A5D2-E48BAEFA9727}"/>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F9DAA1-1DF7-43E0-8E29-0CE1148553C7}" type="slidenum">
              <a:rPr kumimoji="0" lang="en-US" sz="900" b="1" i="0" u="none" strike="noStrike" kern="1200" cap="none" spc="0" normalizeH="0" baseline="0" noProof="0" smtClean="0">
                <a:ln>
                  <a:noFill/>
                </a:ln>
                <a:solidFill>
                  <a:srgbClr val="E7E6E6">
                    <a:lumMod val="90000"/>
                    <a:alpha val="60000"/>
                  </a:srgbClr>
                </a:solidFill>
                <a:effectLst/>
                <a:uLnTx/>
                <a:uFillTx/>
                <a:latin typeface="Montserra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21</a:t>
            </a:fld>
            <a:endParaRPr kumimoji="0" lang="en-US" sz="900" b="1" i="0" u="none" strike="noStrike" kern="1200" cap="none" spc="0" normalizeH="0" baseline="0" noProof="0" dirty="0">
              <a:ln>
                <a:noFill/>
              </a:ln>
              <a:solidFill>
                <a:srgbClr val="E7E6E6">
                  <a:lumMod val="90000"/>
                  <a:alpha val="60000"/>
                </a:srgbClr>
              </a:solidFill>
              <a:effectLst/>
              <a:uLnTx/>
              <a:uFillTx/>
              <a:latin typeface="Montserrat"/>
              <a:ea typeface="+mn-ea"/>
              <a:cs typeface="+mn-cs"/>
            </a:endParaRPr>
          </a:p>
        </p:txBody>
      </p:sp>
      <p:sp>
        <p:nvSpPr>
          <p:cNvPr id="5" name="TextBox 4">
            <a:extLst>
              <a:ext uri="{FF2B5EF4-FFF2-40B4-BE49-F238E27FC236}">
                <a16:creationId xmlns:a16="http://schemas.microsoft.com/office/drawing/2014/main" id="{94FB7EED-4B8A-4B65-AB21-02FED0BA5130}"/>
              </a:ext>
            </a:extLst>
          </p:cNvPr>
          <p:cNvSpPr txBox="1"/>
          <p:nvPr/>
        </p:nvSpPr>
        <p:spPr>
          <a:xfrm>
            <a:off x="609004" y="3773179"/>
            <a:ext cx="46089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1A1F20"/>
                </a:solidFill>
                <a:effectLst/>
                <a:uLnTx/>
                <a:uFillTx/>
                <a:latin typeface="Montserrat"/>
                <a:ea typeface="+mn-ea"/>
                <a:cs typeface="+mn-cs"/>
              </a:rPr>
              <a:t>Conference workshop presentations</a:t>
            </a:r>
          </a:p>
        </p:txBody>
      </p:sp>
      <p:sp>
        <p:nvSpPr>
          <p:cNvPr id="6" name="TextBox 5">
            <a:extLst>
              <a:ext uri="{FF2B5EF4-FFF2-40B4-BE49-F238E27FC236}">
                <a16:creationId xmlns:a16="http://schemas.microsoft.com/office/drawing/2014/main" id="{D6A93C50-D442-4753-8FD1-DD2C0BA6596E}"/>
              </a:ext>
            </a:extLst>
          </p:cNvPr>
          <p:cNvSpPr txBox="1"/>
          <p:nvPr/>
        </p:nvSpPr>
        <p:spPr>
          <a:xfrm>
            <a:off x="8006688" y="3773179"/>
            <a:ext cx="23455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1A1F20"/>
                </a:solidFill>
                <a:effectLst/>
                <a:uLnTx/>
                <a:uFillTx/>
                <a:latin typeface="Montserrat"/>
                <a:ea typeface="+mn-ea"/>
                <a:cs typeface="+mn-cs"/>
              </a:rPr>
              <a:t>Solliance Training</a:t>
            </a:r>
          </a:p>
        </p:txBody>
      </p:sp>
      <p:sp>
        <p:nvSpPr>
          <p:cNvPr id="11" name="TextBox 10">
            <a:extLst>
              <a:ext uri="{FF2B5EF4-FFF2-40B4-BE49-F238E27FC236}">
                <a16:creationId xmlns:a16="http://schemas.microsoft.com/office/drawing/2014/main" id="{896EB98A-476E-40A9-A745-EA89D27E221A}"/>
              </a:ext>
            </a:extLst>
          </p:cNvPr>
          <p:cNvSpPr txBox="1"/>
          <p:nvPr/>
        </p:nvSpPr>
        <p:spPr>
          <a:xfrm>
            <a:off x="393875" y="4281252"/>
            <a:ext cx="537679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F20"/>
                </a:solidFill>
                <a:effectLst/>
                <a:uLnTx/>
                <a:uFillTx/>
                <a:latin typeface="Montserrat"/>
                <a:ea typeface="+mn-ea"/>
                <a:cs typeface="+mn-cs"/>
              </a:rPr>
              <a:t>https://aka.solliance.net/azure-de-workshop</a:t>
            </a:r>
          </a:p>
        </p:txBody>
      </p:sp>
      <p:sp>
        <p:nvSpPr>
          <p:cNvPr id="13" name="TextBox 12">
            <a:extLst>
              <a:ext uri="{FF2B5EF4-FFF2-40B4-BE49-F238E27FC236}">
                <a16:creationId xmlns:a16="http://schemas.microsoft.com/office/drawing/2014/main" id="{F97CC591-EAC5-423A-A04E-D3FC6A83C0A2}"/>
              </a:ext>
            </a:extLst>
          </p:cNvPr>
          <p:cNvSpPr txBox="1"/>
          <p:nvPr/>
        </p:nvSpPr>
        <p:spPr>
          <a:xfrm>
            <a:off x="7547237" y="4282500"/>
            <a:ext cx="370033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F20"/>
                </a:solidFill>
                <a:effectLst/>
                <a:uLnTx/>
                <a:uFillTx/>
                <a:latin typeface="Montserrat"/>
                <a:ea typeface="+mn-ea"/>
                <a:cs typeface="+mn-cs"/>
              </a:rPr>
              <a:t>https://</a:t>
            </a:r>
            <a:r>
              <a:rPr lang="en-US" dirty="0">
                <a:solidFill>
                  <a:srgbClr val="1A1F20"/>
                </a:solidFill>
                <a:latin typeface="Montserrat"/>
              </a:rPr>
              <a:t>training</a:t>
            </a:r>
            <a:r>
              <a:rPr kumimoji="0" lang="en-US" sz="1800" b="0" i="0" u="none" strike="noStrike" kern="1200" cap="none" spc="0" normalizeH="0" baseline="0" noProof="0" dirty="0">
                <a:ln>
                  <a:noFill/>
                </a:ln>
                <a:solidFill>
                  <a:srgbClr val="1A1F20"/>
                </a:solidFill>
                <a:effectLst/>
                <a:uLnTx/>
                <a:uFillTx/>
                <a:latin typeface="Montserrat"/>
                <a:ea typeface="+mn-ea"/>
                <a:cs typeface="+mn-cs"/>
              </a:rPr>
              <a:t>.solliance.net</a:t>
            </a:r>
          </a:p>
        </p:txBody>
      </p:sp>
      <p:pic>
        <p:nvPicPr>
          <p:cNvPr id="1026" name="Picture 2" descr="QR Code">
            <a:extLst>
              <a:ext uri="{FF2B5EF4-FFF2-40B4-BE49-F238E27FC236}">
                <a16:creationId xmlns:a16="http://schemas.microsoft.com/office/drawing/2014/main" id="{1D7A47C7-C731-4004-AFCD-36240B7736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1583" y="1204651"/>
            <a:ext cx="1779513" cy="17795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QR Code">
            <a:extLst>
              <a:ext uri="{FF2B5EF4-FFF2-40B4-BE49-F238E27FC236}">
                <a16:creationId xmlns:a16="http://schemas.microsoft.com/office/drawing/2014/main" id="{42A41038-8706-4D68-A0D4-111768C734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3725" y="1204651"/>
            <a:ext cx="1779513" cy="1779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157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20B98D5-297D-4E37-A12C-94E1D1D956ED}"/>
              </a:ext>
            </a:extLst>
          </p:cNvPr>
          <p:cNvSpPr>
            <a:spLocks noGrp="1"/>
          </p:cNvSpPr>
          <p:nvPr>
            <p:ph type="body" sz="quarter" idx="10"/>
          </p:nvPr>
        </p:nvSpPr>
        <p:spPr>
          <a:xfrm>
            <a:off x="3280756" y="309563"/>
            <a:ext cx="2377094" cy="2600325"/>
          </a:xfrm>
        </p:spPr>
        <p:txBody>
          <a:bodyPr/>
          <a:lstStyle/>
          <a:p>
            <a:r>
              <a:rPr lang="en-US" dirty="0"/>
              <a:t>1</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1476188"/>
            <a:ext cx="4037172" cy="3439389"/>
          </a:xfrm>
        </p:spPr>
        <p:txBody>
          <a:bodyPr>
            <a:normAutofit/>
          </a:bodyPr>
          <a:lstStyle/>
          <a:p>
            <a:r>
              <a:rPr lang="en-GB" dirty="0"/>
              <a:t>Recap of streaming data concepts</a:t>
            </a:r>
            <a:endParaRPr lang="en-US" dirty="0"/>
          </a:p>
        </p:txBody>
      </p:sp>
      <p:sp>
        <p:nvSpPr>
          <p:cNvPr id="5" name="Subtitle 4">
            <a:extLst>
              <a:ext uri="{FF2B5EF4-FFF2-40B4-BE49-F238E27FC236}">
                <a16:creationId xmlns:a16="http://schemas.microsoft.com/office/drawing/2014/main" id="{43185F0B-8381-476F-8E5D-E6BCE2A6924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80369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6CC76-7D9E-4EC3-9CB4-225296117373}"/>
              </a:ext>
            </a:extLst>
          </p:cNvPr>
          <p:cNvSpPr>
            <a:spLocks noGrp="1"/>
          </p:cNvSpPr>
          <p:nvPr>
            <p:ph type="title" idx="4294967295"/>
          </p:nvPr>
        </p:nvSpPr>
        <p:spPr>
          <a:xfrm>
            <a:off x="206477" y="-72466"/>
            <a:ext cx="10020300" cy="1325562"/>
          </a:xfrm>
        </p:spPr>
        <p:txBody>
          <a:bodyPr/>
          <a:lstStyle/>
          <a:p>
            <a:r>
              <a:rPr lang="en-US" dirty="0"/>
              <a:t>Velocity: the 3 latencies</a:t>
            </a:r>
          </a:p>
        </p:txBody>
      </p:sp>
      <p:grpSp>
        <p:nvGrpSpPr>
          <p:cNvPr id="7" name="Group 6">
            <a:extLst>
              <a:ext uri="{FF2B5EF4-FFF2-40B4-BE49-F238E27FC236}">
                <a16:creationId xmlns:a16="http://schemas.microsoft.com/office/drawing/2014/main" id="{87733F60-1E83-4621-93A2-D91008C2BCD5}"/>
              </a:ext>
            </a:extLst>
          </p:cNvPr>
          <p:cNvGrpSpPr/>
          <p:nvPr/>
        </p:nvGrpSpPr>
        <p:grpSpPr>
          <a:xfrm>
            <a:off x="504274" y="1318297"/>
            <a:ext cx="11429579" cy="1077218"/>
            <a:chOff x="504274" y="1318297"/>
            <a:chExt cx="11429579" cy="1077218"/>
          </a:xfrm>
        </p:grpSpPr>
        <p:sp>
          <p:nvSpPr>
            <p:cNvPr id="6" name="TextBox 5">
              <a:extLst>
                <a:ext uri="{FF2B5EF4-FFF2-40B4-BE49-F238E27FC236}">
                  <a16:creationId xmlns:a16="http://schemas.microsoft.com/office/drawing/2014/main" id="{2857B527-163C-421F-8555-B7B1ACA235CD}"/>
                </a:ext>
              </a:extLst>
            </p:cNvPr>
            <p:cNvSpPr txBox="1"/>
            <p:nvPr/>
          </p:nvSpPr>
          <p:spPr>
            <a:xfrm>
              <a:off x="1611351" y="1318297"/>
              <a:ext cx="10322502" cy="1077218"/>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Batch</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Queries or programs that take </a:t>
              </a:r>
              <a:r>
                <a:rPr kumimoji="0" lang="en-US" sz="2000" b="1" i="0" u="none" strike="noStrike" kern="1200" cap="none" spc="0" normalizeH="0" baseline="0" noProof="0" dirty="0">
                  <a:ln>
                    <a:noFill/>
                  </a:ln>
                  <a:solidFill>
                    <a:srgbClr val="008CE2"/>
                  </a:solidFill>
                  <a:effectLst/>
                  <a:uLnTx/>
                  <a:uFillTx/>
                  <a:latin typeface="Segoe UI"/>
                  <a:ea typeface="+mn-ea"/>
                  <a:cs typeface="+mn-cs"/>
                </a:rPr>
                <a:t>tens of minutes</a:t>
              </a:r>
              <a:r>
                <a:rPr kumimoji="0" lang="en-US" sz="2000" b="0" i="0" u="none" strike="noStrike" kern="1200" cap="none" spc="0" normalizeH="0" baseline="0" noProof="0" dirty="0">
                  <a:ln>
                    <a:noFill/>
                  </a:ln>
                  <a:solidFill>
                    <a:srgbClr val="1A1A1A"/>
                  </a:solidFill>
                  <a:effectLst/>
                  <a:uLnTx/>
                  <a:uFillTx/>
                  <a:latin typeface="Segoe UI"/>
                  <a:ea typeface="+mn-ea"/>
                  <a:cs typeface="+mn-cs"/>
                </a:rPr>
                <a:t>, </a:t>
              </a:r>
              <a:r>
                <a:rPr kumimoji="0" lang="en-US" sz="2000" b="1" i="0" u="none" strike="noStrike" kern="1200" cap="none" spc="0" normalizeH="0" baseline="0" noProof="0" dirty="0">
                  <a:ln>
                    <a:noFill/>
                  </a:ln>
                  <a:solidFill>
                    <a:srgbClr val="008CE2"/>
                  </a:solidFill>
                  <a:effectLst/>
                  <a:uLnTx/>
                  <a:uFillTx/>
                  <a:latin typeface="Segoe UI"/>
                  <a:ea typeface="+mn-ea"/>
                  <a:cs typeface="+mn-cs"/>
                </a:rPr>
                <a:t>hours</a:t>
              </a:r>
              <a:r>
                <a:rPr kumimoji="0" lang="en-US" sz="2000" b="0" i="0" u="none" strike="noStrike" kern="1200" cap="none" spc="0" normalizeH="0" baseline="0" noProof="0" dirty="0">
                  <a:ln>
                    <a:noFill/>
                  </a:ln>
                  <a:solidFill>
                    <a:srgbClr val="1A1A1A"/>
                  </a:solidFill>
                  <a:effectLst/>
                  <a:uLnTx/>
                  <a:uFillTx/>
                  <a:latin typeface="Segoe UI"/>
                  <a:ea typeface="+mn-ea"/>
                  <a:cs typeface="+mn-cs"/>
                </a:rPr>
                <a:t>, or </a:t>
              </a:r>
              <a:r>
                <a:rPr kumimoji="0" lang="en-US" sz="2000" b="1" i="0" u="none" strike="noStrike" kern="1200" cap="none" spc="0" normalizeH="0" baseline="0" noProof="0" dirty="0">
                  <a:ln>
                    <a:noFill/>
                  </a:ln>
                  <a:solidFill>
                    <a:srgbClr val="008CE2"/>
                  </a:solidFill>
                  <a:effectLst/>
                  <a:uLnTx/>
                  <a:uFillTx/>
                  <a:latin typeface="Segoe UI"/>
                  <a:ea typeface="+mn-ea"/>
                  <a:cs typeface="+mn-cs"/>
                </a:rPr>
                <a:t>days</a:t>
              </a:r>
              <a:r>
                <a:rPr kumimoji="0" lang="en-US" sz="2000" b="0" i="0" u="none" strike="noStrike" kern="1200" cap="none" spc="0" normalizeH="0" baseline="0" noProof="0" dirty="0">
                  <a:ln>
                    <a:noFill/>
                  </a:ln>
                  <a:solidFill>
                    <a:srgbClr val="1A1A1A"/>
                  </a:solidFill>
                  <a:effectLst/>
                  <a:uLnTx/>
                  <a:uFillTx/>
                  <a:latin typeface="Segoe UI"/>
                  <a:ea typeface="+mn-ea"/>
                  <a:cs typeface="+mn-cs"/>
                </a:rPr>
                <a:t> to complete. Could include initial data munging, complete ETL pipeline, preparation for downstream analytics.</a:t>
              </a: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p:txBody>
        </p:sp>
        <p:cxnSp>
          <p:nvCxnSpPr>
            <p:cNvPr id="11" name="Straight Connector 10">
              <a:extLst>
                <a:ext uri="{FF2B5EF4-FFF2-40B4-BE49-F238E27FC236}">
                  <a16:creationId xmlns:a16="http://schemas.microsoft.com/office/drawing/2014/main" id="{5CCB9EFD-9871-4010-A2F6-AE058326FF65}"/>
                </a:ext>
              </a:extLst>
            </p:cNvPr>
            <p:cNvCxnSpPr>
              <a:cxnSpLocks/>
            </p:cNvCxnSpPr>
            <p:nvPr/>
          </p:nvCxnSpPr>
          <p:spPr>
            <a:xfrm>
              <a:off x="1473143" y="1419790"/>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3C37D67-A6F8-46E2-A6A5-554E149B6FA7}"/>
                </a:ext>
              </a:extLst>
            </p:cNvPr>
            <p:cNvSpPr/>
            <p:nvPr/>
          </p:nvSpPr>
          <p:spPr>
            <a:xfrm>
              <a:off x="504274" y="1360170"/>
              <a:ext cx="599844"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08CE2"/>
                  </a:solidFill>
                  <a:effectLst/>
                  <a:uLnTx/>
                  <a:uFillTx/>
                  <a:latin typeface="Montserrat"/>
                  <a:ea typeface="+mn-ea"/>
                  <a:cs typeface="+mn-cs"/>
                </a:rPr>
                <a:t>1</a:t>
              </a:r>
            </a:p>
          </p:txBody>
        </p:sp>
      </p:grpSp>
      <p:sp>
        <p:nvSpPr>
          <p:cNvPr id="3" name="TextBox 2">
            <a:extLst>
              <a:ext uri="{FF2B5EF4-FFF2-40B4-BE49-F238E27FC236}">
                <a16:creationId xmlns:a16="http://schemas.microsoft.com/office/drawing/2014/main" id="{DB2CE638-67D8-482F-B9CC-3DC733D9DF64}"/>
              </a:ext>
            </a:extLst>
          </p:cNvPr>
          <p:cNvSpPr txBox="1"/>
          <p:nvPr/>
        </p:nvSpPr>
        <p:spPr>
          <a:xfrm>
            <a:off x="-1" y="5823644"/>
            <a:ext cx="8229592" cy="1015663"/>
          </a:xfrm>
          <a:prstGeom prst="rect">
            <a:avLst/>
          </a:prstGeom>
          <a:solidFill>
            <a:schemeClr val="accent2">
              <a:lumMod val="20000"/>
              <a:lumOff val="80000"/>
            </a:schemeClr>
          </a:solidFill>
        </p:spPr>
        <p:txBody>
          <a:bodyPr wrap="square" lIns="274320" tIns="91440" rIns="27432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F20"/>
                    </a:gs>
                    <a:gs pos="30000">
                      <a:srgbClr val="1A1F20"/>
                    </a:gs>
                  </a:gsLst>
                  <a:lin ang="5400000" scaled="0"/>
                </a:gradFill>
                <a:effectLst/>
                <a:uLnTx/>
                <a:uFillTx/>
                <a:latin typeface="Montserrat"/>
                <a:ea typeface="+mn-ea"/>
                <a:cs typeface="+mn-cs"/>
              </a:rPr>
              <a:t>You will typically use these three velocities together. Batch is always at the periphery of real-time stream ingestion, because you oftentimes want to do a deeper analysis of the ingested data.</a:t>
            </a:r>
          </a:p>
        </p:txBody>
      </p:sp>
      <p:grpSp>
        <p:nvGrpSpPr>
          <p:cNvPr id="8" name="Group 7">
            <a:extLst>
              <a:ext uri="{FF2B5EF4-FFF2-40B4-BE49-F238E27FC236}">
                <a16:creationId xmlns:a16="http://schemas.microsoft.com/office/drawing/2014/main" id="{CE0173C9-F9E0-4142-AB09-FFE95C7D1F07}"/>
              </a:ext>
            </a:extLst>
          </p:cNvPr>
          <p:cNvGrpSpPr/>
          <p:nvPr/>
        </p:nvGrpSpPr>
        <p:grpSpPr>
          <a:xfrm>
            <a:off x="504274" y="2595072"/>
            <a:ext cx="11429579" cy="1129324"/>
            <a:chOff x="504274" y="2595072"/>
            <a:chExt cx="11429579" cy="1129324"/>
          </a:xfrm>
        </p:grpSpPr>
        <p:cxnSp>
          <p:nvCxnSpPr>
            <p:cNvPr id="12" name="Straight Connector 11">
              <a:extLst>
                <a:ext uri="{FF2B5EF4-FFF2-40B4-BE49-F238E27FC236}">
                  <a16:creationId xmlns:a16="http://schemas.microsoft.com/office/drawing/2014/main" id="{46C85E9E-8C79-4DDF-9DED-921BAB3F632A}"/>
                </a:ext>
              </a:extLst>
            </p:cNvPr>
            <p:cNvCxnSpPr>
              <a:cxnSpLocks/>
            </p:cNvCxnSpPr>
            <p:nvPr/>
          </p:nvCxnSpPr>
          <p:spPr>
            <a:xfrm>
              <a:off x="1473143" y="2768353"/>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6437EE6-9429-4666-9F87-37BA3546E9DB}"/>
                </a:ext>
              </a:extLst>
            </p:cNvPr>
            <p:cNvSpPr/>
            <p:nvPr/>
          </p:nvSpPr>
          <p:spPr>
            <a:xfrm>
              <a:off x="504274" y="2708733"/>
              <a:ext cx="599844"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08CE2"/>
                  </a:solidFill>
                  <a:effectLst/>
                  <a:uLnTx/>
                  <a:uFillTx/>
                  <a:latin typeface="Montserrat"/>
                  <a:ea typeface="+mn-ea"/>
                  <a:cs typeface="+mn-cs"/>
                </a:rPr>
                <a:t>2</a:t>
              </a:r>
            </a:p>
          </p:txBody>
        </p:sp>
        <p:sp>
          <p:nvSpPr>
            <p:cNvPr id="14" name="TextBox 13">
              <a:extLst>
                <a:ext uri="{FF2B5EF4-FFF2-40B4-BE49-F238E27FC236}">
                  <a16:creationId xmlns:a16="http://schemas.microsoft.com/office/drawing/2014/main" id="{D36D09BD-3DB4-4159-94F7-E9BBE0EDD66B}"/>
                </a:ext>
              </a:extLst>
            </p:cNvPr>
            <p:cNvSpPr txBox="1"/>
            <p:nvPr/>
          </p:nvSpPr>
          <p:spPr>
            <a:xfrm>
              <a:off x="1611352" y="2595072"/>
              <a:ext cx="10322501" cy="1077218"/>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Interactive query</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Montserrat"/>
                  <a:ea typeface="+mn-ea"/>
                  <a:cs typeface="+mn-cs"/>
                </a:rPr>
                <a:t>Querying batch data at “human” interactive speeds, which with the current generation of technologies means results are ready in time frames measured in </a:t>
              </a:r>
              <a:r>
                <a:rPr kumimoji="0" lang="en-US" sz="2000" b="1" i="0" u="none" strike="noStrike" kern="1200" cap="none" spc="0" normalizeH="0" baseline="0" noProof="0" dirty="0">
                  <a:ln>
                    <a:noFill/>
                  </a:ln>
                  <a:solidFill>
                    <a:srgbClr val="008CE2"/>
                  </a:solidFill>
                  <a:effectLst/>
                  <a:uLnTx/>
                  <a:uFillTx/>
                  <a:latin typeface="Montserrat"/>
                  <a:ea typeface="+mn-ea"/>
                  <a:cs typeface="+mn-cs"/>
                </a:rPr>
                <a:t>seconds to minutes</a:t>
              </a:r>
              <a:r>
                <a:rPr kumimoji="0" lang="en-US" sz="2000" b="0" i="0" u="none" strike="noStrike" kern="1200" cap="none" spc="0" normalizeH="0" baseline="0" noProof="0" dirty="0">
                  <a:ln>
                    <a:noFill/>
                  </a:ln>
                  <a:solidFill>
                    <a:srgbClr val="1A1A1A"/>
                  </a:solidFill>
                  <a:effectLst/>
                  <a:uLnTx/>
                  <a:uFillTx/>
                  <a:latin typeface="Montserrat"/>
                  <a:ea typeface="+mn-ea"/>
                  <a:cs typeface="+mn-cs"/>
                </a:rPr>
                <a:t>.</a:t>
              </a: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53054A85-885C-4BF6-900E-E9BDA1AF6A31}"/>
              </a:ext>
            </a:extLst>
          </p:cNvPr>
          <p:cNvGrpSpPr/>
          <p:nvPr/>
        </p:nvGrpSpPr>
        <p:grpSpPr>
          <a:xfrm>
            <a:off x="504274" y="4057296"/>
            <a:ext cx="11429579" cy="1107995"/>
            <a:chOff x="504274" y="4057296"/>
            <a:chExt cx="11429579" cy="1107995"/>
          </a:xfrm>
        </p:grpSpPr>
        <p:cxnSp>
          <p:nvCxnSpPr>
            <p:cNvPr id="13" name="Straight Connector 12">
              <a:extLst>
                <a:ext uri="{FF2B5EF4-FFF2-40B4-BE49-F238E27FC236}">
                  <a16:creationId xmlns:a16="http://schemas.microsoft.com/office/drawing/2014/main" id="{F6788BE7-5D7C-4E75-B50F-4F90DE997918}"/>
                </a:ext>
              </a:extLst>
            </p:cNvPr>
            <p:cNvCxnSpPr>
              <a:cxnSpLocks/>
            </p:cNvCxnSpPr>
            <p:nvPr/>
          </p:nvCxnSpPr>
          <p:spPr>
            <a:xfrm>
              <a:off x="1473143" y="4176534"/>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DC19229-3D2A-4254-83F2-646791799B8E}"/>
                </a:ext>
              </a:extLst>
            </p:cNvPr>
            <p:cNvSpPr/>
            <p:nvPr/>
          </p:nvSpPr>
          <p:spPr>
            <a:xfrm>
              <a:off x="504274" y="4057296"/>
              <a:ext cx="599844"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08CE2"/>
                  </a:solidFill>
                  <a:effectLst/>
                  <a:uLnTx/>
                  <a:uFillTx/>
                  <a:latin typeface="Montserrat"/>
                  <a:ea typeface="+mn-ea"/>
                  <a:cs typeface="+mn-cs"/>
                </a:rPr>
                <a:t>3</a:t>
              </a:r>
            </a:p>
          </p:txBody>
        </p:sp>
        <p:sp>
          <p:nvSpPr>
            <p:cNvPr id="18" name="TextBox 17">
              <a:extLst>
                <a:ext uri="{FF2B5EF4-FFF2-40B4-BE49-F238E27FC236}">
                  <a16:creationId xmlns:a16="http://schemas.microsoft.com/office/drawing/2014/main" id="{D171C15C-4094-4188-84A1-BA124FD039A3}"/>
                </a:ext>
              </a:extLst>
            </p:cNvPr>
            <p:cNvSpPr txBox="1"/>
            <p:nvPr/>
          </p:nvSpPr>
          <p:spPr>
            <a:xfrm>
              <a:off x="1611353" y="4088073"/>
              <a:ext cx="10322500" cy="1077218"/>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Real-time / near real-time</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P</a:t>
              </a:r>
              <a:r>
                <a:rPr kumimoji="0" lang="en-US" sz="2000" b="0" i="0" u="none" strike="noStrike" kern="1200" cap="none" spc="0" normalizeH="0" baseline="0" noProof="0" dirty="0" err="1">
                  <a:ln>
                    <a:noFill/>
                  </a:ln>
                  <a:solidFill>
                    <a:srgbClr val="1A1A1A"/>
                  </a:solidFill>
                  <a:effectLst/>
                  <a:uLnTx/>
                  <a:uFillTx/>
                  <a:latin typeface="Montserrat"/>
                  <a:ea typeface="+mn-ea"/>
                  <a:cs typeface="+mn-cs"/>
                </a:rPr>
                <a:t>rocessing</a:t>
              </a:r>
              <a:r>
                <a:rPr kumimoji="0" lang="en-US" sz="2000" b="0" i="0" u="none" strike="noStrike" kern="1200" cap="none" spc="0" normalizeH="0" baseline="0" noProof="0" dirty="0">
                  <a:ln>
                    <a:noFill/>
                  </a:ln>
                  <a:solidFill>
                    <a:srgbClr val="1A1A1A"/>
                  </a:solidFill>
                  <a:effectLst/>
                  <a:uLnTx/>
                  <a:uFillTx/>
                  <a:latin typeface="Montserrat"/>
                  <a:ea typeface="+mn-ea"/>
                  <a:cs typeface="+mn-cs"/>
                </a:rPr>
                <a:t> of a typically infinite stream of input data (stream), whose time until results ready is short—measured in </a:t>
              </a:r>
              <a:r>
                <a:rPr kumimoji="0" lang="en-US" sz="2000" b="1" i="0" u="none" strike="noStrike" kern="1200" cap="none" spc="0" normalizeH="0" baseline="0" noProof="0" dirty="0">
                  <a:ln>
                    <a:noFill/>
                  </a:ln>
                  <a:solidFill>
                    <a:srgbClr val="008CE2"/>
                  </a:solidFill>
                  <a:effectLst/>
                  <a:uLnTx/>
                  <a:uFillTx/>
                  <a:latin typeface="Montserrat"/>
                  <a:ea typeface="+mn-ea"/>
                  <a:cs typeface="+mn-cs"/>
                </a:rPr>
                <a:t>milliseconds</a:t>
              </a:r>
              <a:r>
                <a:rPr kumimoji="0" lang="en-US" sz="2000" b="0" i="0" u="none" strike="noStrike" kern="1200" cap="none" spc="0" normalizeH="0" baseline="0" noProof="0" dirty="0">
                  <a:ln>
                    <a:noFill/>
                  </a:ln>
                  <a:solidFill>
                    <a:srgbClr val="1A1A1A"/>
                  </a:solidFill>
                  <a:effectLst/>
                  <a:uLnTx/>
                  <a:uFillTx/>
                  <a:latin typeface="Montserrat"/>
                  <a:ea typeface="+mn-ea"/>
                  <a:cs typeface="+mn-cs"/>
                </a:rPr>
                <a:t> or </a:t>
              </a:r>
              <a:r>
                <a:rPr kumimoji="0" lang="en-US" sz="2000" b="1" i="0" u="none" strike="noStrike" kern="1200" cap="none" spc="0" normalizeH="0" baseline="0" noProof="0" dirty="0">
                  <a:ln>
                    <a:noFill/>
                  </a:ln>
                  <a:solidFill>
                    <a:srgbClr val="008CE2"/>
                  </a:solidFill>
                  <a:effectLst/>
                  <a:uLnTx/>
                  <a:uFillTx/>
                  <a:latin typeface="Montserrat"/>
                  <a:ea typeface="+mn-ea"/>
                  <a:cs typeface="+mn-cs"/>
                </a:rPr>
                <a:t>seconds</a:t>
              </a:r>
              <a:r>
                <a:rPr kumimoji="0" lang="en-US" sz="2000" b="0" i="0" u="none" strike="noStrike" kern="1200" cap="none" spc="0" normalizeH="0" baseline="0" noProof="0" dirty="0">
                  <a:ln>
                    <a:noFill/>
                  </a:ln>
                  <a:solidFill>
                    <a:srgbClr val="1A1A1A"/>
                  </a:solidFill>
                  <a:effectLst/>
                  <a:uLnTx/>
                  <a:uFillTx/>
                  <a:latin typeface="Montserrat"/>
                  <a:ea typeface="+mn-ea"/>
                  <a:cs typeface="+mn-cs"/>
                </a:rPr>
                <a:t> in the longest of cases.</a:t>
              </a: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261833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857B527-163C-421F-8555-B7B1ACA235CD}"/>
              </a:ext>
            </a:extLst>
          </p:cNvPr>
          <p:cNvSpPr txBox="1"/>
          <p:nvPr/>
        </p:nvSpPr>
        <p:spPr>
          <a:xfrm>
            <a:off x="791607" y="1720447"/>
            <a:ext cx="10322502" cy="461665"/>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Many sources arriving at many velocities</a:t>
            </a: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 name="Title 1">
            <a:extLst>
              <a:ext uri="{FF2B5EF4-FFF2-40B4-BE49-F238E27FC236}">
                <a16:creationId xmlns:a16="http://schemas.microsoft.com/office/drawing/2014/main" id="{EFD6CC76-7D9E-4EC3-9CB4-225296117373}"/>
              </a:ext>
            </a:extLst>
          </p:cNvPr>
          <p:cNvSpPr>
            <a:spLocks noGrp="1"/>
          </p:cNvSpPr>
          <p:nvPr>
            <p:ph type="title" idx="4294967295"/>
          </p:nvPr>
        </p:nvSpPr>
        <p:spPr>
          <a:xfrm>
            <a:off x="1174750" y="457200"/>
            <a:ext cx="11017250" cy="554038"/>
          </a:xfrm>
        </p:spPr>
        <p:txBody>
          <a:bodyPr/>
          <a:lstStyle/>
          <a:p>
            <a:r>
              <a:rPr lang="en-US" dirty="0"/>
              <a:t>Real-time sources</a:t>
            </a:r>
          </a:p>
        </p:txBody>
      </p:sp>
      <p:sp>
        <p:nvSpPr>
          <p:cNvPr id="14" name="car_3" title="Icon of a car with signal lines on top">
            <a:extLst>
              <a:ext uri="{FF2B5EF4-FFF2-40B4-BE49-F238E27FC236}">
                <a16:creationId xmlns:a16="http://schemas.microsoft.com/office/drawing/2014/main" id="{9A5A4F16-2BD4-420F-8F20-74ABDDCF0A4D}"/>
              </a:ext>
            </a:extLst>
          </p:cNvPr>
          <p:cNvSpPr>
            <a:spLocks noChangeAspect="1" noEditPoints="1"/>
          </p:cNvSpPr>
          <p:nvPr/>
        </p:nvSpPr>
        <p:spPr bwMode="auto">
          <a:xfrm>
            <a:off x="993120" y="3237868"/>
            <a:ext cx="1344489" cy="1009808"/>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34343"/>
              </a:solidFill>
              <a:effectLst/>
              <a:uLnTx/>
              <a:uFillTx/>
              <a:latin typeface="Segoe UI"/>
              <a:ea typeface="+mn-ea"/>
              <a:cs typeface="+mn-cs"/>
            </a:endParaRPr>
          </a:p>
        </p:txBody>
      </p:sp>
      <p:sp>
        <p:nvSpPr>
          <p:cNvPr id="18" name="money" title="Icon of a creditcard with signal lines on top">
            <a:extLst>
              <a:ext uri="{FF2B5EF4-FFF2-40B4-BE49-F238E27FC236}">
                <a16:creationId xmlns:a16="http://schemas.microsoft.com/office/drawing/2014/main" id="{3C88EE1A-2A7B-4CD0-8248-2162BE0B0011}"/>
              </a:ext>
            </a:extLst>
          </p:cNvPr>
          <p:cNvSpPr>
            <a:spLocks noChangeAspect="1" noEditPoints="1"/>
          </p:cNvSpPr>
          <p:nvPr/>
        </p:nvSpPr>
        <p:spPr bwMode="auto">
          <a:xfrm>
            <a:off x="3291237" y="3237869"/>
            <a:ext cx="735990" cy="1009807"/>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9" name="globe_6" title="Icon of a monitor in front of a sphere made of lines">
            <a:extLst>
              <a:ext uri="{FF2B5EF4-FFF2-40B4-BE49-F238E27FC236}">
                <a16:creationId xmlns:a16="http://schemas.microsoft.com/office/drawing/2014/main" id="{8238CF26-FCD2-4227-8F69-A68731312E66}"/>
              </a:ext>
            </a:extLst>
          </p:cNvPr>
          <p:cNvSpPr>
            <a:spLocks noChangeAspect="1" noEditPoints="1"/>
          </p:cNvSpPr>
          <p:nvPr/>
        </p:nvSpPr>
        <p:spPr bwMode="auto">
          <a:xfrm>
            <a:off x="4760473" y="3237867"/>
            <a:ext cx="942640" cy="1009807"/>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34343"/>
              </a:solidFill>
              <a:effectLst/>
              <a:uLnTx/>
              <a:uFillTx/>
              <a:latin typeface="Segoe UI"/>
              <a:ea typeface="+mn-ea"/>
              <a:cs typeface="+mn-cs"/>
            </a:endParaRPr>
          </a:p>
        </p:txBody>
      </p:sp>
      <p:sp>
        <p:nvSpPr>
          <p:cNvPr id="21" name="rocket" title="Icon of a rocket">
            <a:extLst>
              <a:ext uri="{FF2B5EF4-FFF2-40B4-BE49-F238E27FC236}">
                <a16:creationId xmlns:a16="http://schemas.microsoft.com/office/drawing/2014/main" id="{8511ECB3-9CE6-4D5D-A502-9C4880BD4F25}"/>
              </a:ext>
            </a:extLst>
          </p:cNvPr>
          <p:cNvSpPr>
            <a:spLocks noChangeAspect="1" noEditPoints="1"/>
          </p:cNvSpPr>
          <p:nvPr/>
        </p:nvSpPr>
        <p:spPr bwMode="auto">
          <a:xfrm>
            <a:off x="8452793" y="3316807"/>
            <a:ext cx="947570" cy="930867"/>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34343"/>
              </a:solidFill>
              <a:effectLst/>
              <a:uLnTx/>
              <a:uFillTx/>
              <a:latin typeface="Segoe UI"/>
              <a:ea typeface="+mn-ea"/>
              <a:cs typeface="+mn-cs"/>
            </a:endParaRPr>
          </a:p>
        </p:txBody>
      </p:sp>
      <p:sp>
        <p:nvSpPr>
          <p:cNvPr id="22" name="Freeform 9" title="Icon of a heart with a heartbeat monitor line through the middle">
            <a:extLst>
              <a:ext uri="{FF2B5EF4-FFF2-40B4-BE49-F238E27FC236}">
                <a16:creationId xmlns:a16="http://schemas.microsoft.com/office/drawing/2014/main" id="{F07128F3-E92A-4131-93DA-E9D1C3E67CE5}"/>
              </a:ext>
            </a:extLst>
          </p:cNvPr>
          <p:cNvSpPr>
            <a:spLocks noChangeAspect="1"/>
          </p:cNvSpPr>
          <p:nvPr/>
        </p:nvSpPr>
        <p:spPr bwMode="auto">
          <a:xfrm>
            <a:off x="9959909" y="3352987"/>
            <a:ext cx="1013784" cy="858505"/>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3" name="factory_3" title="Icon of a factory or warehouse">
            <a:extLst>
              <a:ext uri="{FF2B5EF4-FFF2-40B4-BE49-F238E27FC236}">
                <a16:creationId xmlns:a16="http://schemas.microsoft.com/office/drawing/2014/main" id="{4CCE78BE-BA88-4E49-85AD-6B50035B32D1}"/>
              </a:ext>
            </a:extLst>
          </p:cNvPr>
          <p:cNvSpPr>
            <a:spLocks noChangeAspect="1" noEditPoints="1"/>
          </p:cNvSpPr>
          <p:nvPr/>
        </p:nvSpPr>
        <p:spPr bwMode="auto">
          <a:xfrm>
            <a:off x="6262659" y="3237867"/>
            <a:ext cx="1630588" cy="1009807"/>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 name="Rectangle 3">
            <a:extLst>
              <a:ext uri="{FF2B5EF4-FFF2-40B4-BE49-F238E27FC236}">
                <a16:creationId xmlns:a16="http://schemas.microsoft.com/office/drawing/2014/main" id="{239F74DB-7C92-4BA3-BAB7-587C8F02784E}"/>
              </a:ext>
            </a:extLst>
          </p:cNvPr>
          <p:cNvSpPr/>
          <p:nvPr/>
        </p:nvSpPr>
        <p:spPr>
          <a:xfrm>
            <a:off x="946385" y="4644594"/>
            <a:ext cx="143795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2C6"/>
                </a:solidFill>
                <a:effectLst/>
                <a:uLnTx/>
                <a:uFillTx/>
                <a:latin typeface="Segoe UI"/>
                <a:ea typeface="+mn-ea"/>
                <a:cs typeface="+mn-cs"/>
              </a:rPr>
              <a:t>IoT/sensors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7E143E8D-AD46-4224-ACE3-0B021BCE4B00}"/>
              </a:ext>
            </a:extLst>
          </p:cNvPr>
          <p:cNvSpPr/>
          <p:nvPr/>
        </p:nvSpPr>
        <p:spPr>
          <a:xfrm>
            <a:off x="2947308" y="4644594"/>
            <a:ext cx="1423851"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2C6"/>
                </a:solidFill>
                <a:effectLst/>
                <a:uLnTx/>
                <a:uFillTx/>
                <a:latin typeface="Segoe UI"/>
                <a:ea typeface="+mn-ea"/>
                <a:cs typeface="+mn-cs"/>
              </a:rPr>
              <a:t>Financial </a:t>
            </a:r>
            <a:r>
              <a:rPr kumimoji="0" lang="en-US" sz="1800" b="1" i="0" u="none" strike="noStrike" kern="1200" cap="none" spc="0" normalizeH="0" baseline="0" noProof="0" dirty="0" err="1">
                <a:ln>
                  <a:noFill/>
                </a:ln>
                <a:solidFill>
                  <a:srgbClr val="0072C6"/>
                </a:solidFill>
                <a:effectLst/>
                <a:uLnTx/>
                <a:uFillTx/>
                <a:latin typeface="Segoe UI"/>
                <a:ea typeface="+mn-ea"/>
                <a:cs typeface="+mn-cs"/>
              </a:rPr>
              <a:t>tx</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DB1FC7EB-4A8F-43FF-AD8E-3EFE850EAD3E}"/>
              </a:ext>
            </a:extLst>
          </p:cNvPr>
          <p:cNvSpPr/>
          <p:nvPr/>
        </p:nvSpPr>
        <p:spPr>
          <a:xfrm>
            <a:off x="4510732" y="4644594"/>
            <a:ext cx="144212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2C6"/>
                </a:solidFill>
                <a:effectLst/>
                <a:uLnTx/>
                <a:uFillTx/>
                <a:latin typeface="Segoe UI"/>
                <a:ea typeface="+mn-ea"/>
                <a:cs typeface="+mn-cs"/>
              </a:rPr>
              <a:t>Clickstream</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AE511EC3-9B0A-42EF-B90A-9E31B74A3224}"/>
              </a:ext>
            </a:extLst>
          </p:cNvPr>
          <p:cNvSpPr/>
          <p:nvPr/>
        </p:nvSpPr>
        <p:spPr>
          <a:xfrm>
            <a:off x="6504946" y="4644594"/>
            <a:ext cx="1146019"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2C6"/>
                </a:solidFill>
                <a:effectLst/>
                <a:uLnTx/>
                <a:uFillTx/>
                <a:latin typeface="Segoe UI"/>
                <a:ea typeface="+mn-ea"/>
                <a:cs typeface="+mn-cs"/>
              </a:rPr>
              <a:t>Factories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7" name="Rectangle 26">
            <a:extLst>
              <a:ext uri="{FF2B5EF4-FFF2-40B4-BE49-F238E27FC236}">
                <a16:creationId xmlns:a16="http://schemas.microsoft.com/office/drawing/2014/main" id="{7AE2AC83-32D4-4BC9-8F97-07E892B860BF}"/>
              </a:ext>
            </a:extLst>
          </p:cNvPr>
          <p:cNvSpPr/>
          <p:nvPr/>
        </p:nvSpPr>
        <p:spPr>
          <a:xfrm>
            <a:off x="8515030" y="4644594"/>
            <a:ext cx="814005"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2C6"/>
                </a:solidFill>
                <a:effectLst/>
                <a:uLnTx/>
                <a:uFillTx/>
                <a:latin typeface="Segoe UI"/>
                <a:ea typeface="+mn-ea"/>
                <a:cs typeface="+mn-cs"/>
              </a:rPr>
              <a:t>Space</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2FD25949-5C4F-4AB9-B79B-EFB06D6AD2FC}"/>
              </a:ext>
            </a:extLst>
          </p:cNvPr>
          <p:cNvSpPr/>
          <p:nvPr/>
        </p:nvSpPr>
        <p:spPr>
          <a:xfrm>
            <a:off x="9947269" y="4644594"/>
            <a:ext cx="1039067"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2C6"/>
                </a:solidFill>
                <a:effectLst/>
                <a:uLnTx/>
                <a:uFillTx/>
                <a:latin typeface="Segoe UI"/>
                <a:ea typeface="+mn-ea"/>
                <a:cs typeface="+mn-cs"/>
              </a:rPr>
              <a:t>Medical</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3517050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55F065C-8101-4854-A295-63FE4B9EC33A}"/>
              </a:ext>
            </a:extLst>
          </p:cNvPr>
          <p:cNvSpPr>
            <a:spLocks noGrp="1"/>
          </p:cNvSpPr>
          <p:nvPr>
            <p:ph type="title" idx="4294967295"/>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Streaming concepts</a:t>
            </a:r>
          </a:p>
        </p:txBody>
      </p:sp>
      <p:graphicFrame>
        <p:nvGraphicFramePr>
          <p:cNvPr id="7" name="Text Placeholder 4">
            <a:extLst>
              <a:ext uri="{FF2B5EF4-FFF2-40B4-BE49-F238E27FC236}">
                <a16:creationId xmlns:a16="http://schemas.microsoft.com/office/drawing/2014/main" id="{BD0E6E9E-32F0-429A-806E-92669480AFFF}"/>
              </a:ext>
            </a:extLst>
          </p:cNvPr>
          <p:cNvGraphicFramePr>
            <a:graphicFrameLocks noGrp="1"/>
          </p:cNvGraphicFramePr>
          <p:nvPr>
            <p:ph idx="4294967295"/>
            <p:extLst>
              <p:ext uri="{D42A27DB-BD31-4B8C-83A1-F6EECF244321}">
                <p14:modId xmlns:p14="http://schemas.microsoft.com/office/powerpoint/2010/main" val="1303494770"/>
              </p:ext>
            </p:extLst>
          </p:nvPr>
        </p:nvGraphicFramePr>
        <p:xfrm>
          <a:off x="5288628" y="488963"/>
          <a:ext cx="6264275" cy="55038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44348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2D209E3-1837-4C18-AED9-45330F063EC5}"/>
              </a:ext>
            </a:extLst>
          </p:cNvPr>
          <p:cNvSpPr>
            <a:spLocks noGrp="1"/>
          </p:cNvSpPr>
          <p:nvPr>
            <p:ph type="body" sz="quarter" idx="10"/>
          </p:nvPr>
        </p:nvSpPr>
        <p:spPr>
          <a:xfrm>
            <a:off x="3280756" y="309563"/>
            <a:ext cx="2377094" cy="2600325"/>
          </a:xfrm>
        </p:spPr>
        <p:txBody>
          <a:bodyPr/>
          <a:lstStyle/>
          <a:p>
            <a:r>
              <a:rPr lang="en-US" dirty="0"/>
              <a:t>2</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222712" y="1806388"/>
            <a:ext cx="4581188" cy="3439389"/>
          </a:xfrm>
        </p:spPr>
        <p:txBody>
          <a:bodyPr/>
          <a:lstStyle/>
          <a:p>
            <a:r>
              <a:rPr lang="en-GB" dirty="0"/>
              <a:t>Data ingest options in Azure</a:t>
            </a:r>
          </a:p>
        </p:txBody>
      </p:sp>
      <p:sp>
        <p:nvSpPr>
          <p:cNvPr id="5" name="Subtitle 4">
            <a:extLst>
              <a:ext uri="{FF2B5EF4-FFF2-40B4-BE49-F238E27FC236}">
                <a16:creationId xmlns:a16="http://schemas.microsoft.com/office/drawing/2014/main" id="{E79A08E1-5344-4E68-A81B-A77D467FED8E}"/>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118431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857B527-163C-421F-8555-B7B1ACA235CD}"/>
              </a:ext>
            </a:extLst>
          </p:cNvPr>
          <p:cNvSpPr txBox="1"/>
          <p:nvPr/>
        </p:nvSpPr>
        <p:spPr>
          <a:xfrm>
            <a:off x="1611351" y="1318297"/>
            <a:ext cx="7504306" cy="538609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Big data pipeline</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Azure Event Hubs is a big data pipeline (can receive/process millions events/second)</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Works with streaming data</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It facilitates the capture, retention, and replay of telemetry and event stream data (</a:t>
            </a:r>
            <a:r>
              <a:rPr kumimoji="0" lang="en-US" sz="2000" b="0" i="0" u="none" strike="noStrike" kern="1200" cap="none" spc="0" normalizeH="0" baseline="0" noProof="0" dirty="0">
                <a:ln>
                  <a:noFill/>
                </a:ln>
                <a:solidFill>
                  <a:srgbClr val="0072C6"/>
                </a:solidFill>
                <a:effectLst/>
                <a:uLnTx/>
                <a:uFillTx/>
                <a:latin typeface="Segoe UI"/>
                <a:ea typeface="+mn-ea"/>
                <a:cs typeface="+mn-cs"/>
              </a:rPr>
              <a:t>HTTPS, AMQP, AMQP over </a:t>
            </a:r>
            <a:r>
              <a:rPr kumimoji="0" lang="en-US" sz="2000" b="0" i="0" u="none" strike="noStrike" kern="1200" cap="none" spc="0" normalizeH="0" baseline="0" noProof="0" dirty="0" err="1">
                <a:ln>
                  <a:noFill/>
                </a:ln>
                <a:solidFill>
                  <a:srgbClr val="0072C6"/>
                </a:solidFill>
                <a:effectLst/>
                <a:uLnTx/>
                <a:uFillTx/>
                <a:latin typeface="Segoe UI"/>
                <a:ea typeface="+mn-ea"/>
                <a:cs typeface="+mn-cs"/>
              </a:rPr>
              <a:t>websockets</a:t>
            </a:r>
            <a:r>
              <a:rPr kumimoji="0" lang="en-US" sz="2000" b="0" i="0" u="none" strike="noStrike" kern="1200" cap="none" spc="0" normalizeH="0" baseline="0" noProof="0" dirty="0">
                <a:ln>
                  <a:noFill/>
                </a:ln>
                <a:solidFill>
                  <a:srgbClr val="0072C6"/>
                </a:solidFill>
                <a:effectLst/>
                <a:uLnTx/>
                <a:uFillTx/>
                <a:latin typeface="Segoe UI"/>
                <a:ea typeface="+mn-ea"/>
                <a:cs typeface="+mn-cs"/>
              </a:rPr>
              <a:t>, Kafka</a:t>
            </a:r>
            <a:r>
              <a:rPr kumimoji="0" lang="en-US" sz="2000" b="0" i="0" u="none" strike="noStrike" kern="1200" cap="none" spc="0" normalizeH="0" baseline="0" noProof="0" dirty="0">
                <a:ln>
                  <a:noFill/>
                </a:ln>
                <a:solidFill>
                  <a:srgbClr val="1A1A1A"/>
                </a:solidFill>
                <a:effectLst/>
                <a:uLnTx/>
                <a:uFillTx/>
                <a:latin typeface="Segoe UI"/>
                <a:ea typeface="+mn-ea"/>
                <a:cs typeface="+mn-cs"/>
              </a:rPr>
              <a:t>)</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High throughput with optional ordering</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At least once delivery of events with low latency and high throughput. Event ordering ensured per partition</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Ingest multiple sources simultaneously</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The data can come from many concurrent sources and up to 20 consumer groups can allow applications to read entire event hub independently at their own pace</a:t>
            </a:r>
          </a:p>
        </p:txBody>
      </p:sp>
      <p:sp>
        <p:nvSpPr>
          <p:cNvPr id="2" name="Title 1">
            <a:extLst>
              <a:ext uri="{FF2B5EF4-FFF2-40B4-BE49-F238E27FC236}">
                <a16:creationId xmlns:a16="http://schemas.microsoft.com/office/drawing/2014/main" id="{EFD6CC76-7D9E-4EC3-9CB4-225296117373}"/>
              </a:ext>
            </a:extLst>
          </p:cNvPr>
          <p:cNvSpPr>
            <a:spLocks noGrp="1"/>
          </p:cNvSpPr>
          <p:nvPr>
            <p:ph type="title"/>
          </p:nvPr>
        </p:nvSpPr>
        <p:spPr/>
        <p:txBody>
          <a:bodyPr/>
          <a:lstStyle/>
          <a:p>
            <a:r>
              <a:rPr lang="en-US" dirty="0"/>
              <a:t>Event Hubs – cloud-scale telemetry ingestion</a:t>
            </a:r>
          </a:p>
        </p:txBody>
      </p:sp>
      <p:pic>
        <p:nvPicPr>
          <p:cNvPr id="5" name="Content Placeholder 4" descr="A picture containing vector graphics&#10;&#10;Description generated with high confidence">
            <a:extLst>
              <a:ext uri="{FF2B5EF4-FFF2-40B4-BE49-F238E27FC236}">
                <a16:creationId xmlns:a16="http://schemas.microsoft.com/office/drawing/2014/main" id="{7EF2B055-FA03-4C83-B6B8-A721EFFDA51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446652" y="1681267"/>
            <a:ext cx="2544409" cy="2544409"/>
          </a:xfrm>
        </p:spPr>
      </p:pic>
      <p:sp>
        <p:nvSpPr>
          <p:cNvPr id="7" name="Financial_E7BB" title="Icon of a chart made of vertical lines with a line tracing the top of each, turning into an arrow pointing up">
            <a:extLst>
              <a:ext uri="{FF2B5EF4-FFF2-40B4-BE49-F238E27FC236}">
                <a16:creationId xmlns:a16="http://schemas.microsoft.com/office/drawing/2014/main" id="{A4ED98CD-AFAD-4EAD-9B2B-40EBCBC7AA0C}"/>
              </a:ext>
            </a:extLst>
          </p:cNvPr>
          <p:cNvSpPr>
            <a:spLocks noChangeAspect="1" noEditPoints="1"/>
          </p:cNvSpPr>
          <p:nvPr/>
        </p:nvSpPr>
        <p:spPr bwMode="auto">
          <a:xfrm>
            <a:off x="521098" y="4305515"/>
            <a:ext cx="621051" cy="553997"/>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 name="arrow_16" title="Icon of two arrows that crisscross">
            <a:extLst>
              <a:ext uri="{FF2B5EF4-FFF2-40B4-BE49-F238E27FC236}">
                <a16:creationId xmlns:a16="http://schemas.microsoft.com/office/drawing/2014/main" id="{F5F050E0-6A68-469F-8791-08E221404798}"/>
              </a:ext>
            </a:extLst>
          </p:cNvPr>
          <p:cNvSpPr>
            <a:spLocks noChangeAspect="1" noEditPoints="1"/>
          </p:cNvSpPr>
          <p:nvPr/>
        </p:nvSpPr>
        <p:spPr bwMode="auto">
          <a:xfrm>
            <a:off x="457677" y="2953472"/>
            <a:ext cx="751637" cy="553996"/>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 name="binary" title="Icon of binary code, ones and zeros">
            <a:extLst>
              <a:ext uri="{FF2B5EF4-FFF2-40B4-BE49-F238E27FC236}">
                <a16:creationId xmlns:a16="http://schemas.microsoft.com/office/drawing/2014/main" id="{0B9E5360-A493-45DC-9BD4-CBAD97D78231}"/>
              </a:ext>
            </a:extLst>
          </p:cNvPr>
          <p:cNvSpPr>
            <a:spLocks noChangeAspect="1" noEditPoints="1"/>
          </p:cNvSpPr>
          <p:nvPr/>
        </p:nvSpPr>
        <p:spPr bwMode="auto">
          <a:xfrm>
            <a:off x="510838" y="1601429"/>
            <a:ext cx="641573" cy="553996"/>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34343"/>
              </a:solidFill>
              <a:effectLst/>
              <a:uLnTx/>
              <a:uFillTx/>
              <a:latin typeface="Segoe UI"/>
              <a:ea typeface="+mn-ea"/>
              <a:cs typeface="+mn-cs"/>
            </a:endParaRPr>
          </a:p>
        </p:txBody>
      </p:sp>
      <p:sp>
        <p:nvSpPr>
          <p:cNvPr id="10" name="people_8" title="Icon of two people with an arrow pointing to the right">
            <a:extLst>
              <a:ext uri="{FF2B5EF4-FFF2-40B4-BE49-F238E27FC236}">
                <a16:creationId xmlns:a16="http://schemas.microsoft.com/office/drawing/2014/main" id="{449C1B86-4378-4815-A297-6C1AF8D27D41}"/>
              </a:ext>
            </a:extLst>
          </p:cNvPr>
          <p:cNvSpPr>
            <a:spLocks noChangeAspect="1" noEditPoints="1"/>
          </p:cNvSpPr>
          <p:nvPr/>
        </p:nvSpPr>
        <p:spPr bwMode="auto">
          <a:xfrm>
            <a:off x="510838" y="5657559"/>
            <a:ext cx="621051" cy="581929"/>
          </a:xfrm>
          <a:custGeom>
            <a:avLst/>
            <a:gdLst>
              <a:gd name="T0" fmla="*/ 24 w 351"/>
              <a:gd name="T1" fmla="*/ 190 h 329"/>
              <a:gd name="T2" fmla="*/ 80 w 351"/>
              <a:gd name="T3" fmla="*/ 134 h 329"/>
              <a:gd name="T4" fmla="*/ 136 w 351"/>
              <a:gd name="T5" fmla="*/ 190 h 329"/>
              <a:gd name="T6" fmla="*/ 80 w 351"/>
              <a:gd name="T7" fmla="*/ 246 h 329"/>
              <a:gd name="T8" fmla="*/ 24 w 351"/>
              <a:gd name="T9" fmla="*/ 190 h 329"/>
              <a:gd name="T10" fmla="*/ 163 w 351"/>
              <a:gd name="T11" fmla="*/ 328 h 329"/>
              <a:gd name="T12" fmla="*/ 81 w 351"/>
              <a:gd name="T13" fmla="*/ 246 h 329"/>
              <a:gd name="T14" fmla="*/ 0 w 351"/>
              <a:gd name="T15" fmla="*/ 328 h 329"/>
              <a:gd name="T16" fmla="*/ 217 w 351"/>
              <a:gd name="T17" fmla="*/ 112 h 329"/>
              <a:gd name="T18" fmla="*/ 273 w 351"/>
              <a:gd name="T19" fmla="*/ 56 h 329"/>
              <a:gd name="T20" fmla="*/ 217 w 351"/>
              <a:gd name="T21" fmla="*/ 0 h 329"/>
              <a:gd name="T22" fmla="*/ 161 w 351"/>
              <a:gd name="T23" fmla="*/ 56 h 329"/>
              <a:gd name="T24" fmla="*/ 217 w 351"/>
              <a:gd name="T25" fmla="*/ 112 h 329"/>
              <a:gd name="T26" fmla="*/ 300 w 351"/>
              <a:gd name="T27" fmla="*/ 194 h 329"/>
              <a:gd name="T28" fmla="*/ 218 w 351"/>
              <a:gd name="T29" fmla="*/ 112 h 329"/>
              <a:gd name="T30" fmla="*/ 136 w 351"/>
              <a:gd name="T31" fmla="*/ 194 h 329"/>
              <a:gd name="T32" fmla="*/ 296 w 351"/>
              <a:gd name="T33" fmla="*/ 329 h 329"/>
              <a:gd name="T34" fmla="*/ 351 w 351"/>
              <a:gd name="T35" fmla="*/ 273 h 329"/>
              <a:gd name="T36" fmla="*/ 296 w 351"/>
              <a:gd name="T37" fmla="*/ 218 h 329"/>
              <a:gd name="T38" fmla="*/ 351 w 351"/>
              <a:gd name="T39" fmla="*/ 273 h 329"/>
              <a:gd name="T40" fmla="*/ 249 w 351"/>
              <a:gd name="T41" fmla="*/ 273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1" h="329">
                <a:moveTo>
                  <a:pt x="24" y="190"/>
                </a:moveTo>
                <a:cubicBezTo>
                  <a:pt x="24" y="159"/>
                  <a:pt x="49" y="134"/>
                  <a:pt x="80" y="134"/>
                </a:cubicBezTo>
                <a:cubicBezTo>
                  <a:pt x="111" y="134"/>
                  <a:pt x="136" y="159"/>
                  <a:pt x="136" y="190"/>
                </a:cubicBezTo>
                <a:cubicBezTo>
                  <a:pt x="136" y="221"/>
                  <a:pt x="111" y="246"/>
                  <a:pt x="80" y="246"/>
                </a:cubicBezTo>
                <a:cubicBezTo>
                  <a:pt x="49" y="246"/>
                  <a:pt x="24" y="221"/>
                  <a:pt x="24" y="190"/>
                </a:cubicBezTo>
                <a:close/>
                <a:moveTo>
                  <a:pt x="163" y="328"/>
                </a:moveTo>
                <a:cubicBezTo>
                  <a:pt x="163" y="283"/>
                  <a:pt x="127" y="246"/>
                  <a:pt x="81" y="246"/>
                </a:cubicBezTo>
                <a:cubicBezTo>
                  <a:pt x="36" y="246"/>
                  <a:pt x="0" y="283"/>
                  <a:pt x="0" y="328"/>
                </a:cubicBezTo>
                <a:moveTo>
                  <a:pt x="217" y="112"/>
                </a:moveTo>
                <a:cubicBezTo>
                  <a:pt x="248" y="112"/>
                  <a:pt x="273" y="87"/>
                  <a:pt x="273" y="56"/>
                </a:cubicBezTo>
                <a:cubicBezTo>
                  <a:pt x="273" y="25"/>
                  <a:pt x="248" y="0"/>
                  <a:pt x="217" y="0"/>
                </a:cubicBezTo>
                <a:cubicBezTo>
                  <a:pt x="186" y="0"/>
                  <a:pt x="161" y="25"/>
                  <a:pt x="161" y="56"/>
                </a:cubicBezTo>
                <a:cubicBezTo>
                  <a:pt x="161" y="87"/>
                  <a:pt x="186" y="112"/>
                  <a:pt x="217" y="112"/>
                </a:cubicBezTo>
                <a:close/>
                <a:moveTo>
                  <a:pt x="300" y="194"/>
                </a:moveTo>
                <a:cubicBezTo>
                  <a:pt x="300" y="149"/>
                  <a:pt x="263" y="112"/>
                  <a:pt x="218" y="112"/>
                </a:cubicBezTo>
                <a:cubicBezTo>
                  <a:pt x="173" y="112"/>
                  <a:pt x="136" y="149"/>
                  <a:pt x="136" y="194"/>
                </a:cubicBezTo>
                <a:moveTo>
                  <a:pt x="296" y="329"/>
                </a:moveTo>
                <a:cubicBezTo>
                  <a:pt x="351" y="273"/>
                  <a:pt x="351" y="273"/>
                  <a:pt x="351" y="273"/>
                </a:cubicBezTo>
                <a:cubicBezTo>
                  <a:pt x="296" y="218"/>
                  <a:pt x="296" y="218"/>
                  <a:pt x="296" y="218"/>
                </a:cubicBezTo>
                <a:moveTo>
                  <a:pt x="351" y="273"/>
                </a:moveTo>
                <a:cubicBezTo>
                  <a:pt x="249" y="273"/>
                  <a:pt x="249" y="273"/>
                  <a:pt x="249" y="273"/>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34343"/>
              </a:solidFill>
              <a:effectLst/>
              <a:uLnTx/>
              <a:uFillTx/>
              <a:latin typeface="Segoe UI"/>
              <a:ea typeface="+mn-ea"/>
              <a:cs typeface="+mn-cs"/>
            </a:endParaRPr>
          </a:p>
        </p:txBody>
      </p:sp>
      <p:cxnSp>
        <p:nvCxnSpPr>
          <p:cNvPr id="11" name="Straight Connector 10">
            <a:extLst>
              <a:ext uri="{FF2B5EF4-FFF2-40B4-BE49-F238E27FC236}">
                <a16:creationId xmlns:a16="http://schemas.microsoft.com/office/drawing/2014/main" id="{5CCB9EFD-9871-4010-A2F6-AE058326FF65}"/>
              </a:ext>
            </a:extLst>
          </p:cNvPr>
          <p:cNvCxnSpPr>
            <a:cxnSpLocks/>
          </p:cNvCxnSpPr>
          <p:nvPr/>
        </p:nvCxnSpPr>
        <p:spPr>
          <a:xfrm>
            <a:off x="1473143" y="1419790"/>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C85E9E-8C79-4DDF-9DED-921BAB3F632A}"/>
              </a:ext>
            </a:extLst>
          </p:cNvPr>
          <p:cNvCxnSpPr>
            <a:cxnSpLocks/>
          </p:cNvCxnSpPr>
          <p:nvPr/>
        </p:nvCxnSpPr>
        <p:spPr>
          <a:xfrm>
            <a:off x="1473143" y="2768353"/>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788BE7-5D7C-4E75-B50F-4F90DE997918}"/>
              </a:ext>
            </a:extLst>
          </p:cNvPr>
          <p:cNvCxnSpPr>
            <a:cxnSpLocks/>
          </p:cNvCxnSpPr>
          <p:nvPr/>
        </p:nvCxnSpPr>
        <p:spPr>
          <a:xfrm>
            <a:off x="1473143" y="4108055"/>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9847EFA-2EAA-4916-847D-D4BD1335832A}"/>
              </a:ext>
            </a:extLst>
          </p:cNvPr>
          <p:cNvCxnSpPr>
            <a:cxnSpLocks/>
          </p:cNvCxnSpPr>
          <p:nvPr/>
        </p:nvCxnSpPr>
        <p:spPr>
          <a:xfrm>
            <a:off x="1473143" y="5559399"/>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C60E618C-4A56-4F57-862F-ADFA71DE07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94731" y="4225676"/>
            <a:ext cx="5048250" cy="2800350"/>
          </a:xfrm>
          <a:prstGeom prst="rect">
            <a:avLst/>
          </a:prstGeom>
        </p:spPr>
      </p:pic>
    </p:spTree>
    <p:extLst>
      <p:ext uri="{BB962C8B-B14F-4D97-AF65-F5344CB8AC3E}">
        <p14:creationId xmlns:p14="http://schemas.microsoft.com/office/powerpoint/2010/main" val="344859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4584EFC8-4027-4396-AFEA-4AFB94F108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60273" y="2464182"/>
            <a:ext cx="2476666" cy="2476666"/>
          </a:xfrm>
          <a:prstGeom prst="rect">
            <a:avLst/>
          </a:prstGeom>
        </p:spPr>
      </p:pic>
      <p:sp>
        <p:nvSpPr>
          <p:cNvPr id="6" name="TextBox 5">
            <a:extLst>
              <a:ext uri="{FF2B5EF4-FFF2-40B4-BE49-F238E27FC236}">
                <a16:creationId xmlns:a16="http://schemas.microsoft.com/office/drawing/2014/main" id="{2857B527-163C-421F-8555-B7B1ACA235CD}"/>
              </a:ext>
            </a:extLst>
          </p:cNvPr>
          <p:cNvSpPr txBox="1"/>
          <p:nvPr/>
        </p:nvSpPr>
        <p:spPr>
          <a:xfrm>
            <a:off x="1611351" y="1318297"/>
            <a:ext cx="7212336" cy="538609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Big data pipeline</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IoT Hub uses Event Hubs for its telemetry path, so is also a big data pipeline (can receive/process millions events/second)</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Per-device identity</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Secure your IoT solution from potential attacks with unique device-level identity; authorize and revoke device connections</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Cloud-to-device messaging</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Send messages to devices from the cloud as direct messages for immediate confirmation, or device twin properties for long-running commands</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Automate IoT device provisioning</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Speed up your IoT deployment by registering and provisioning devices with zero touch in a secure &amp; reliable way</a:t>
            </a:r>
          </a:p>
        </p:txBody>
      </p:sp>
      <p:sp>
        <p:nvSpPr>
          <p:cNvPr id="2" name="Title 1">
            <a:extLst>
              <a:ext uri="{FF2B5EF4-FFF2-40B4-BE49-F238E27FC236}">
                <a16:creationId xmlns:a16="http://schemas.microsoft.com/office/drawing/2014/main" id="{EFD6CC76-7D9E-4EC3-9CB4-225296117373}"/>
              </a:ext>
            </a:extLst>
          </p:cNvPr>
          <p:cNvSpPr>
            <a:spLocks noGrp="1"/>
          </p:cNvSpPr>
          <p:nvPr>
            <p:ph type="title"/>
          </p:nvPr>
        </p:nvSpPr>
        <p:spPr>
          <a:xfrm>
            <a:off x="588262" y="457200"/>
            <a:ext cx="11496643" cy="1107996"/>
          </a:xfrm>
        </p:spPr>
        <p:txBody>
          <a:bodyPr/>
          <a:lstStyle/>
          <a:p>
            <a:r>
              <a:rPr lang="en-US" dirty="0"/>
              <a:t>IoT Hub – connect/monitor/manage billions IoT of assets</a:t>
            </a:r>
          </a:p>
        </p:txBody>
      </p:sp>
      <p:sp>
        <p:nvSpPr>
          <p:cNvPr id="9" name="binary" title="Icon of binary code, ones and zeros">
            <a:extLst>
              <a:ext uri="{FF2B5EF4-FFF2-40B4-BE49-F238E27FC236}">
                <a16:creationId xmlns:a16="http://schemas.microsoft.com/office/drawing/2014/main" id="{0B9E5360-A493-45DC-9BD4-CBAD97D78231}"/>
              </a:ext>
            </a:extLst>
          </p:cNvPr>
          <p:cNvSpPr>
            <a:spLocks noChangeAspect="1" noEditPoints="1"/>
          </p:cNvSpPr>
          <p:nvPr/>
        </p:nvSpPr>
        <p:spPr bwMode="auto">
          <a:xfrm>
            <a:off x="510838" y="1601429"/>
            <a:ext cx="641573" cy="553996"/>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34343"/>
              </a:solidFill>
              <a:effectLst/>
              <a:uLnTx/>
              <a:uFillTx/>
              <a:latin typeface="Segoe UI"/>
              <a:ea typeface="+mn-ea"/>
              <a:cs typeface="+mn-cs"/>
            </a:endParaRPr>
          </a:p>
        </p:txBody>
      </p:sp>
      <p:cxnSp>
        <p:nvCxnSpPr>
          <p:cNvPr id="11" name="Straight Connector 10">
            <a:extLst>
              <a:ext uri="{FF2B5EF4-FFF2-40B4-BE49-F238E27FC236}">
                <a16:creationId xmlns:a16="http://schemas.microsoft.com/office/drawing/2014/main" id="{5CCB9EFD-9871-4010-A2F6-AE058326FF65}"/>
              </a:ext>
            </a:extLst>
          </p:cNvPr>
          <p:cNvCxnSpPr>
            <a:cxnSpLocks/>
          </p:cNvCxnSpPr>
          <p:nvPr/>
        </p:nvCxnSpPr>
        <p:spPr>
          <a:xfrm>
            <a:off x="1473143" y="1419790"/>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C85E9E-8C79-4DDF-9DED-921BAB3F632A}"/>
              </a:ext>
            </a:extLst>
          </p:cNvPr>
          <p:cNvCxnSpPr>
            <a:cxnSpLocks/>
          </p:cNvCxnSpPr>
          <p:nvPr/>
        </p:nvCxnSpPr>
        <p:spPr>
          <a:xfrm>
            <a:off x="1473143" y="2768353"/>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788BE7-5D7C-4E75-B50F-4F90DE997918}"/>
              </a:ext>
            </a:extLst>
          </p:cNvPr>
          <p:cNvCxnSpPr>
            <a:cxnSpLocks/>
          </p:cNvCxnSpPr>
          <p:nvPr/>
        </p:nvCxnSpPr>
        <p:spPr>
          <a:xfrm>
            <a:off x="1473143" y="4108055"/>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9847EFA-2EAA-4916-847D-D4BD1335832A}"/>
              </a:ext>
            </a:extLst>
          </p:cNvPr>
          <p:cNvCxnSpPr>
            <a:cxnSpLocks/>
          </p:cNvCxnSpPr>
          <p:nvPr/>
        </p:nvCxnSpPr>
        <p:spPr>
          <a:xfrm>
            <a:off x="1473143" y="5559399"/>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IoT" title="Icon of five circles that all connect to a center circle">
            <a:extLst>
              <a:ext uri="{FF2B5EF4-FFF2-40B4-BE49-F238E27FC236}">
                <a16:creationId xmlns:a16="http://schemas.microsoft.com/office/drawing/2014/main" id="{5B161E94-5F13-4C85-B6F5-0C9E0A2E3826}"/>
              </a:ext>
            </a:extLst>
          </p:cNvPr>
          <p:cNvSpPr>
            <a:spLocks noChangeAspect="1" noEditPoints="1"/>
          </p:cNvSpPr>
          <p:nvPr/>
        </p:nvSpPr>
        <p:spPr bwMode="auto">
          <a:xfrm>
            <a:off x="510837" y="5686312"/>
            <a:ext cx="641571" cy="642598"/>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3" name="Group 2">
            <a:extLst>
              <a:ext uri="{FF2B5EF4-FFF2-40B4-BE49-F238E27FC236}">
                <a16:creationId xmlns:a16="http://schemas.microsoft.com/office/drawing/2014/main" id="{38346A7D-4934-448F-A33A-25DD23549E96}"/>
              </a:ext>
            </a:extLst>
          </p:cNvPr>
          <p:cNvGrpSpPr/>
          <p:nvPr/>
        </p:nvGrpSpPr>
        <p:grpSpPr>
          <a:xfrm>
            <a:off x="255062" y="4279269"/>
            <a:ext cx="960004" cy="553996"/>
            <a:chOff x="255062" y="2924719"/>
            <a:chExt cx="960004" cy="553996"/>
          </a:xfrm>
        </p:grpSpPr>
        <p:sp>
          <p:nvSpPr>
            <p:cNvPr id="16" name="cloud_2" title="Icon of a cloud made of two arrows pointing towards eachother">
              <a:extLst>
                <a:ext uri="{FF2B5EF4-FFF2-40B4-BE49-F238E27FC236}">
                  <a16:creationId xmlns:a16="http://schemas.microsoft.com/office/drawing/2014/main" id="{4210BB49-D963-4360-9C96-63742D5A9692}"/>
                </a:ext>
              </a:extLst>
            </p:cNvPr>
            <p:cNvSpPr>
              <a:spLocks noChangeAspect="1" noEditPoints="1"/>
            </p:cNvSpPr>
            <p:nvPr/>
          </p:nvSpPr>
          <p:spPr bwMode="auto">
            <a:xfrm>
              <a:off x="255062" y="2924719"/>
              <a:ext cx="960004" cy="553996"/>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 name="chip" title="Icon of a computer chip">
              <a:extLst>
                <a:ext uri="{FF2B5EF4-FFF2-40B4-BE49-F238E27FC236}">
                  <a16:creationId xmlns:a16="http://schemas.microsoft.com/office/drawing/2014/main" id="{90324691-955C-48AC-8E27-1EA45F2E435C}"/>
                </a:ext>
              </a:extLst>
            </p:cNvPr>
            <p:cNvSpPr>
              <a:spLocks noChangeAspect="1" noEditPoints="1"/>
            </p:cNvSpPr>
            <p:nvPr/>
          </p:nvSpPr>
          <p:spPr bwMode="auto">
            <a:xfrm>
              <a:off x="486353" y="2997688"/>
              <a:ext cx="351447" cy="35857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8" name="chip" title="Icon of a computer chip">
            <a:extLst>
              <a:ext uri="{FF2B5EF4-FFF2-40B4-BE49-F238E27FC236}">
                <a16:creationId xmlns:a16="http://schemas.microsoft.com/office/drawing/2014/main" id="{0AABD286-0950-4C70-9C48-83A2221E92C0}"/>
              </a:ext>
            </a:extLst>
          </p:cNvPr>
          <p:cNvSpPr>
            <a:spLocks noChangeAspect="1" noEditPoints="1"/>
          </p:cNvSpPr>
          <p:nvPr/>
        </p:nvSpPr>
        <p:spPr bwMode="auto">
          <a:xfrm>
            <a:off x="517014" y="3004729"/>
            <a:ext cx="641572" cy="654575"/>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 name="key" title="Icon of a key">
            <a:extLst>
              <a:ext uri="{FF2B5EF4-FFF2-40B4-BE49-F238E27FC236}">
                <a16:creationId xmlns:a16="http://schemas.microsoft.com/office/drawing/2014/main" id="{F3999A08-69AB-4DD2-B4EA-B13AB33F3DC8}"/>
              </a:ext>
            </a:extLst>
          </p:cNvPr>
          <p:cNvSpPr>
            <a:spLocks noChangeAspect="1" noEditPoints="1"/>
          </p:cNvSpPr>
          <p:nvPr/>
        </p:nvSpPr>
        <p:spPr bwMode="auto">
          <a:xfrm>
            <a:off x="641418" y="3152731"/>
            <a:ext cx="360419" cy="35857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34343"/>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70EA43AD-2AEA-4ADB-A159-BB8A4572BF1E}"/>
              </a:ext>
            </a:extLst>
          </p:cNvPr>
          <p:cNvSpPr/>
          <p:nvPr/>
        </p:nvSpPr>
        <p:spPr>
          <a:xfrm>
            <a:off x="8035418" y="5381450"/>
            <a:ext cx="4212050"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2C6"/>
                </a:solidFill>
                <a:effectLst/>
                <a:uLnTx/>
                <a:uFillTx/>
                <a:latin typeface="Segoe UI"/>
                <a:ea typeface="+mn-ea"/>
                <a:cs typeface="+mn-cs"/>
              </a:rPr>
              <a:t>HTTPS, AMQP, AMQP over </a:t>
            </a:r>
            <a:r>
              <a:rPr kumimoji="0" lang="en-US" sz="1800" b="0" i="0" u="none" strike="noStrike" kern="1200" cap="none" spc="0" normalizeH="0" baseline="0" noProof="0" dirty="0" err="1">
                <a:ln>
                  <a:noFill/>
                </a:ln>
                <a:solidFill>
                  <a:srgbClr val="0072C6"/>
                </a:solidFill>
                <a:effectLst/>
                <a:uLnTx/>
                <a:uFillTx/>
                <a:latin typeface="Segoe UI"/>
                <a:ea typeface="+mn-ea"/>
                <a:cs typeface="+mn-cs"/>
              </a:rPr>
              <a:t>websockets</a:t>
            </a:r>
            <a:r>
              <a:rPr kumimoji="0" lang="en-US" sz="1800" b="0" i="0" u="none" strike="noStrike" kern="1200" cap="none" spc="0" normalizeH="0" baseline="0" noProof="0" dirty="0">
                <a:ln>
                  <a:noFill/>
                </a:ln>
                <a:solidFill>
                  <a:srgbClr val="0072C6"/>
                </a:solidFill>
                <a:effectLst/>
                <a:uLnTx/>
                <a:uFillTx/>
                <a:latin typeface="Segoe U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2C6"/>
                </a:solidFill>
                <a:effectLst/>
                <a:uLnTx/>
                <a:uFillTx/>
                <a:latin typeface="Segoe UI"/>
                <a:ea typeface="+mn-ea"/>
                <a:cs typeface="+mn-cs"/>
              </a:rPr>
              <a:t>MQTT, MQTT over </a:t>
            </a:r>
            <a:r>
              <a:rPr kumimoji="0" lang="en-US" sz="1800" b="0" i="0" u="none" strike="noStrike" kern="1200" cap="none" spc="0" normalizeH="0" baseline="0" noProof="0" dirty="0" err="1">
                <a:ln>
                  <a:noFill/>
                </a:ln>
                <a:solidFill>
                  <a:srgbClr val="0072C6"/>
                </a:solidFill>
                <a:effectLst/>
                <a:uLnTx/>
                <a:uFillTx/>
                <a:latin typeface="Segoe UI"/>
                <a:ea typeface="+mn-ea"/>
                <a:cs typeface="+mn-cs"/>
              </a:rPr>
              <a:t>websockets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2777558800"/>
      </p:ext>
    </p:extLst>
  </p:cSld>
  <p:clrMapOvr>
    <a:masterClrMapping/>
  </p:clrMapOvr>
</p:sld>
</file>

<file path=ppt/theme/theme1.xml><?xml version="1.0" encoding="utf-8"?>
<a:theme xmlns:a="http://schemas.openxmlformats.org/drawingml/2006/main" name="Office Theme">
  <a:themeElements>
    <a:clrScheme name="Solliance">
      <a:dk1>
        <a:srgbClr val="1A1F20"/>
      </a:dk1>
      <a:lt1>
        <a:sysClr val="window" lastClr="FFFFFF"/>
      </a:lt1>
      <a:dk2>
        <a:srgbClr val="0077C8"/>
      </a:dk2>
      <a:lt2>
        <a:srgbClr val="E7E6E6"/>
      </a:lt2>
      <a:accent1>
        <a:srgbClr val="008CE2"/>
      </a:accent1>
      <a:accent2>
        <a:srgbClr val="7DDAFF"/>
      </a:accent2>
      <a:accent3>
        <a:srgbClr val="EDE600"/>
      </a:accent3>
      <a:accent4>
        <a:srgbClr val="FCF6A7"/>
      </a:accent4>
      <a:accent5>
        <a:srgbClr val="46D577"/>
      </a:accent5>
      <a:accent6>
        <a:srgbClr val="9DE89F"/>
      </a:accent6>
      <a:hlink>
        <a:srgbClr val="0077C8"/>
      </a:hlink>
      <a:folHlink>
        <a:srgbClr val="46D577"/>
      </a:folHlink>
    </a:clrScheme>
    <a:fontScheme name="Custom 148">
      <a:majorFont>
        <a:latin typeface="Catamaran Extra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C Architect Boot Camp 2019">
  <a:themeElements>
    <a:clrScheme name="ArchitectBootCamp_2018">
      <a:dk1>
        <a:srgbClr val="1A1A1A"/>
      </a:dk1>
      <a:lt1>
        <a:srgbClr val="FFFFFF"/>
      </a:lt1>
      <a:dk2>
        <a:srgbClr val="0D0D0D"/>
      </a:dk2>
      <a:lt2>
        <a:srgbClr val="E6E6E6"/>
      </a:lt2>
      <a:accent1>
        <a:srgbClr val="0072C6"/>
      </a:accent1>
      <a:accent2>
        <a:srgbClr val="00BCF2"/>
      </a:accent2>
      <a:accent3>
        <a:srgbClr val="002050"/>
      </a:accent3>
      <a:accent4>
        <a:srgbClr val="505050"/>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4034</TotalTime>
  <Words>2506</Words>
  <Application>Microsoft Macintosh PowerPoint</Application>
  <PresentationFormat>Widescreen</PresentationFormat>
  <Paragraphs>278</Paragraphs>
  <Slides>21</Slides>
  <Notes>18</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21</vt:i4>
      </vt:variant>
    </vt:vector>
  </HeadingPairs>
  <TitlesOfParts>
    <vt:vector size="36" baseType="lpstr">
      <vt:lpstr>-apple-system</vt:lpstr>
      <vt:lpstr>Arial</vt:lpstr>
      <vt:lpstr>Calibri</vt:lpstr>
      <vt:lpstr>Catamaran ExtraBold</vt:lpstr>
      <vt:lpstr>Consolas</vt:lpstr>
      <vt:lpstr>Lucida Sans</vt:lpstr>
      <vt:lpstr>Montserrat</vt:lpstr>
      <vt:lpstr>Segoe UI</vt:lpstr>
      <vt:lpstr>Segoe UI Light</vt:lpstr>
      <vt:lpstr>Segoe UI Semibold</vt:lpstr>
      <vt:lpstr>Segoe UI Semibold (Headings)</vt:lpstr>
      <vt:lpstr>Segoe UI Semilight</vt:lpstr>
      <vt:lpstr>Wingdings</vt:lpstr>
      <vt:lpstr>Office Theme</vt:lpstr>
      <vt:lpstr>PC Architect Boot Camp 2019</vt:lpstr>
      <vt:lpstr>Real-time stream processing with Stream Analytics</vt:lpstr>
      <vt:lpstr>Agenda</vt:lpstr>
      <vt:lpstr>Recap of streaming data concepts</vt:lpstr>
      <vt:lpstr>Velocity: the 3 latencies</vt:lpstr>
      <vt:lpstr>Real-time sources</vt:lpstr>
      <vt:lpstr>Streaming concepts</vt:lpstr>
      <vt:lpstr>Data ingest options in Azure</vt:lpstr>
      <vt:lpstr>Event Hubs – cloud-scale telemetry ingestion</vt:lpstr>
      <vt:lpstr>IoT Hub – connect/monitor/manage billions IoT of assets</vt:lpstr>
      <vt:lpstr>Cosmos DB – ingest and serve data at global scale</vt:lpstr>
      <vt:lpstr>Event Grid – react to and capture 1st party and custom events</vt:lpstr>
      <vt:lpstr>Central management of all events</vt:lpstr>
      <vt:lpstr>Stream processing using Stream Analytics</vt:lpstr>
      <vt:lpstr>Using a lambda architecture</vt:lpstr>
      <vt:lpstr>Event processing </vt:lpstr>
      <vt:lpstr>Process streams using Stream Analytics</vt:lpstr>
      <vt:lpstr>Transform data by using Azure Stream Analytics</vt:lpstr>
      <vt:lpstr>Using Windowing functions with Azure Stream Analytics</vt:lpstr>
      <vt:lpstr>Windowing functions examples with Azure Stream Analytics</vt:lpstr>
      <vt:lpstr>LAB 18: Ingest Realtime data with Azure Stream Analytics and Azure Synapse Analytics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Khalay Chio</dc:creator>
  <cp:lastModifiedBy>Kyle Bunting</cp:lastModifiedBy>
  <cp:revision>32</cp:revision>
  <dcterms:created xsi:type="dcterms:W3CDTF">2021-04-14T17:02:56Z</dcterms:created>
  <dcterms:modified xsi:type="dcterms:W3CDTF">2023-12-03T04:54:36Z</dcterms:modified>
</cp:coreProperties>
</file>